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Opun" panose="020B0604020202020204" charset="-34"/>
      <p:regular r:id="rId6"/>
    </p:embeddedFont>
    <p:embeddedFont>
      <p:font typeface="Opun Bold Italics" panose="020B0604020202020204" charset="-34"/>
      <p:regular r:id="rId7"/>
    </p:embeddedFont>
    <p:embeddedFont>
      <p:font typeface="Opun Mai" panose="020B0604020202020204" charset="-34"/>
      <p:regular r:id="rId8"/>
    </p:embeddedFont>
    <p:embeddedFont>
      <p:font typeface="Opun Mai Bold" panose="020B0604020202020204" charset="-3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CCFD1">
                <a:alpha val="100000"/>
              </a:srgbClr>
            </a:gs>
            <a:gs pos="100000">
              <a:srgbClr val="ABCFD1">
                <a:alpha val="68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413932" y="211657"/>
            <a:ext cx="15153492" cy="9142066"/>
          </a:xfrm>
          <a:custGeom>
            <a:avLst/>
            <a:gdLst/>
            <a:ahLst/>
            <a:cxnLst/>
            <a:rect l="l" t="t" r="r" b="b"/>
            <a:pathLst>
              <a:path w="15153492" h="9142066">
                <a:moveTo>
                  <a:pt x="15153492" y="0"/>
                </a:moveTo>
                <a:lnTo>
                  <a:pt x="0" y="0"/>
                </a:lnTo>
                <a:lnTo>
                  <a:pt x="0" y="9142065"/>
                </a:lnTo>
                <a:lnTo>
                  <a:pt x="15153492" y="9142065"/>
                </a:lnTo>
                <a:lnTo>
                  <a:pt x="15153492" y="0"/>
                </a:lnTo>
                <a:close/>
              </a:path>
            </a:pathLst>
          </a:custGeom>
          <a:blipFill>
            <a:blip r:embed="rId2">
              <a:alphaModFix amt="7999"/>
            </a:blip>
            <a:stretch>
              <a:fillRect b="-10434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-413932" y="8925269"/>
            <a:ext cx="18846054" cy="3255267"/>
            <a:chOff x="0" y="0"/>
            <a:chExt cx="4963570" cy="8573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63570" cy="857354"/>
            </a:xfrm>
            <a:custGeom>
              <a:avLst/>
              <a:gdLst/>
              <a:ahLst/>
              <a:cxnLst/>
              <a:rect l="l" t="t" r="r" b="b"/>
              <a:pathLst>
                <a:path w="4963570" h="857354">
                  <a:moveTo>
                    <a:pt x="0" y="0"/>
                  </a:moveTo>
                  <a:lnTo>
                    <a:pt x="4963570" y="0"/>
                  </a:lnTo>
                  <a:lnTo>
                    <a:pt x="4963570" y="857354"/>
                  </a:lnTo>
                  <a:lnTo>
                    <a:pt x="0" y="857354"/>
                  </a:lnTo>
                  <a:close/>
                </a:path>
              </a:pathLst>
            </a:custGeom>
            <a:solidFill>
              <a:srgbClr val="499FA4">
                <a:alpha val="65882"/>
              </a:srgbClr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63570" cy="8954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4169437" y="2939573"/>
            <a:ext cx="5198137" cy="4629187"/>
          </a:xfrm>
          <a:custGeom>
            <a:avLst/>
            <a:gdLst/>
            <a:ahLst/>
            <a:cxnLst/>
            <a:rect l="l" t="t" r="r" b="b"/>
            <a:pathLst>
              <a:path w="5198137" h="4629187">
                <a:moveTo>
                  <a:pt x="0" y="0"/>
                </a:moveTo>
                <a:lnTo>
                  <a:pt x="5198137" y="0"/>
                </a:lnTo>
                <a:lnTo>
                  <a:pt x="5198137" y="4629187"/>
                </a:lnTo>
                <a:lnTo>
                  <a:pt x="0" y="46291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7" name="Group 7"/>
          <p:cNvGrpSpPr/>
          <p:nvPr/>
        </p:nvGrpSpPr>
        <p:grpSpPr>
          <a:xfrm>
            <a:off x="-1770969" y="6807226"/>
            <a:ext cx="1772298" cy="1523069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3648826" y="2220826"/>
            <a:ext cx="4764246" cy="6874207"/>
          </a:xfrm>
          <a:custGeom>
            <a:avLst/>
            <a:gdLst/>
            <a:ahLst/>
            <a:cxnLst/>
            <a:rect l="l" t="t" r="r" b="b"/>
            <a:pathLst>
              <a:path w="4764246" h="6874207">
                <a:moveTo>
                  <a:pt x="0" y="0"/>
                </a:moveTo>
                <a:lnTo>
                  <a:pt x="4764246" y="0"/>
                </a:lnTo>
                <a:lnTo>
                  <a:pt x="4764246" y="6874207"/>
                </a:lnTo>
                <a:lnTo>
                  <a:pt x="0" y="68742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3897" t="-2879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11" name="TextBox 11"/>
          <p:cNvSpPr txBox="1"/>
          <p:nvPr/>
        </p:nvSpPr>
        <p:spPr>
          <a:xfrm>
            <a:off x="6870266" y="4629924"/>
            <a:ext cx="7502305" cy="1325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4"/>
              </a:lnSpc>
            </a:pPr>
            <a:r>
              <a:rPr lang="en-US" sz="3299" b="1" i="1">
                <a:solidFill>
                  <a:srgbClr val="FFFFFF"/>
                </a:solidFill>
                <a:latin typeface="Opun Bold Italics"/>
                <a:ea typeface="Opun Bold Italics"/>
                <a:cs typeface="Opun Bold Italics"/>
                <a:sym typeface="Opun Bold Italics"/>
              </a:rPr>
              <a:t>ระหว่างวันที่ 24 – 25 เมษายน 2568 </a:t>
            </a:r>
          </a:p>
          <a:p>
            <a:pPr algn="ctr">
              <a:lnSpc>
                <a:spcPts val="5444"/>
              </a:lnSpc>
            </a:pPr>
            <a:r>
              <a:rPr lang="en-US" sz="3299" b="1" i="1">
                <a:solidFill>
                  <a:srgbClr val="FFFFFF"/>
                </a:solidFill>
                <a:latin typeface="Opun Bold Italics"/>
                <a:ea typeface="Opun Bold Italics"/>
                <a:cs typeface="Opun Bold Italics"/>
                <a:sym typeface="Opun Bold Italics"/>
              </a:rPr>
              <a:t>เวลา 08.30 น. – 17.00 น.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-157570" y="1745939"/>
            <a:ext cx="7136688" cy="7179330"/>
            <a:chOff x="0" y="0"/>
            <a:chExt cx="9515584" cy="957244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26809" cy="4921884"/>
            </a:xfrm>
            <a:custGeom>
              <a:avLst/>
              <a:gdLst/>
              <a:ahLst/>
              <a:cxnLst/>
              <a:rect l="l" t="t" r="r" b="b"/>
              <a:pathLst>
                <a:path w="5526809" h="4921884">
                  <a:moveTo>
                    <a:pt x="0" y="0"/>
                  </a:moveTo>
                  <a:lnTo>
                    <a:pt x="5526809" y="0"/>
                  </a:lnTo>
                  <a:lnTo>
                    <a:pt x="5526809" y="4921884"/>
                  </a:lnTo>
                  <a:lnTo>
                    <a:pt x="0" y="4921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4650556"/>
              <a:ext cx="5526809" cy="4921884"/>
            </a:xfrm>
            <a:custGeom>
              <a:avLst/>
              <a:gdLst/>
              <a:ahLst/>
              <a:cxnLst/>
              <a:rect l="l" t="t" r="r" b="b"/>
              <a:pathLst>
                <a:path w="5526809" h="4921884">
                  <a:moveTo>
                    <a:pt x="0" y="0"/>
                  </a:moveTo>
                  <a:lnTo>
                    <a:pt x="5526809" y="0"/>
                  </a:lnTo>
                  <a:lnTo>
                    <a:pt x="5526809" y="4921885"/>
                  </a:lnTo>
                  <a:lnTo>
                    <a:pt x="0" y="49218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3988775" y="2315753"/>
              <a:ext cx="5526809" cy="4921884"/>
            </a:xfrm>
            <a:custGeom>
              <a:avLst/>
              <a:gdLst/>
              <a:ahLst/>
              <a:cxnLst/>
              <a:rect l="l" t="t" r="r" b="b"/>
              <a:pathLst>
                <a:path w="5526809" h="4921884">
                  <a:moveTo>
                    <a:pt x="0" y="0"/>
                  </a:moveTo>
                  <a:lnTo>
                    <a:pt x="5526809" y="0"/>
                  </a:lnTo>
                  <a:lnTo>
                    <a:pt x="5526809" y="4921885"/>
                  </a:lnTo>
                  <a:lnTo>
                    <a:pt x="0" y="49218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4597545" y="2920178"/>
              <a:ext cx="4309270" cy="3732085"/>
              <a:chOff x="0" y="0"/>
              <a:chExt cx="5859780" cy="507492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36830" y="31750"/>
                <a:ext cx="5786120" cy="5011420"/>
              </a:xfrm>
              <a:custGeom>
                <a:avLst/>
                <a:gdLst/>
                <a:ahLst/>
                <a:cxnLst/>
                <a:rect l="l" t="t" r="r" b="b"/>
                <a:pathLst>
                  <a:path w="5786120" h="5011420">
                    <a:moveTo>
                      <a:pt x="4339590" y="0"/>
                    </a:moveTo>
                    <a:lnTo>
                      <a:pt x="1446530" y="0"/>
                    </a:lnTo>
                    <a:lnTo>
                      <a:pt x="0" y="2505710"/>
                    </a:lnTo>
                    <a:lnTo>
                      <a:pt x="1446530" y="5011420"/>
                    </a:lnTo>
                    <a:lnTo>
                      <a:pt x="4339590" y="5011420"/>
                    </a:lnTo>
                    <a:lnTo>
                      <a:pt x="5786120" y="2505710"/>
                    </a:lnTo>
                    <a:lnTo>
                      <a:pt x="433959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8238" b="-8238"/>
                </a:stretch>
              </a:blipFill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0" y="0"/>
                <a:ext cx="5861050" cy="5074920"/>
              </a:xfrm>
              <a:custGeom>
                <a:avLst/>
                <a:gdLst/>
                <a:ahLst/>
                <a:cxnLst/>
                <a:rect l="l" t="t" r="r" b="b"/>
                <a:pathLst>
                  <a:path w="5861050" h="5074920">
                    <a:moveTo>
                      <a:pt x="4395470" y="5074920"/>
                    </a:moveTo>
                    <a:lnTo>
                      <a:pt x="1465580" y="5074920"/>
                    </a:lnTo>
                    <a:lnTo>
                      <a:pt x="0" y="2537460"/>
                    </a:lnTo>
                    <a:lnTo>
                      <a:pt x="1465580" y="0"/>
                    </a:lnTo>
                    <a:lnTo>
                      <a:pt x="4395470" y="0"/>
                    </a:lnTo>
                    <a:lnTo>
                      <a:pt x="5861050" y="2537460"/>
                    </a:lnTo>
                    <a:lnTo>
                      <a:pt x="4395470" y="5074920"/>
                    </a:lnTo>
                    <a:close/>
                    <a:moveTo>
                      <a:pt x="1501140" y="5011420"/>
                    </a:moveTo>
                    <a:lnTo>
                      <a:pt x="4357370" y="5011420"/>
                    </a:lnTo>
                    <a:lnTo>
                      <a:pt x="5786120" y="2537460"/>
                    </a:lnTo>
                    <a:lnTo>
                      <a:pt x="4358640" y="63500"/>
                    </a:lnTo>
                    <a:lnTo>
                      <a:pt x="1501140" y="63500"/>
                    </a:lnTo>
                    <a:lnTo>
                      <a:pt x="73660" y="2537460"/>
                    </a:lnTo>
                    <a:lnTo>
                      <a:pt x="1501140" y="5011420"/>
                    </a:lnTo>
                    <a:close/>
                  </a:path>
                </a:pathLst>
              </a:custGeom>
              <a:solidFill>
                <a:srgbClr val="65D3F6"/>
              </a:solidFill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608769" y="5245456"/>
              <a:ext cx="4309270" cy="3732085"/>
              <a:chOff x="0" y="0"/>
              <a:chExt cx="5859780" cy="507492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36830" y="31750"/>
                <a:ext cx="5786120" cy="5011420"/>
              </a:xfrm>
              <a:custGeom>
                <a:avLst/>
                <a:gdLst/>
                <a:ahLst/>
                <a:cxnLst/>
                <a:rect l="l" t="t" r="r" b="b"/>
                <a:pathLst>
                  <a:path w="5786120" h="5011420">
                    <a:moveTo>
                      <a:pt x="4339590" y="0"/>
                    </a:moveTo>
                    <a:lnTo>
                      <a:pt x="1446530" y="0"/>
                    </a:lnTo>
                    <a:lnTo>
                      <a:pt x="0" y="2505710"/>
                    </a:lnTo>
                    <a:lnTo>
                      <a:pt x="1446530" y="5011420"/>
                    </a:lnTo>
                    <a:lnTo>
                      <a:pt x="4339590" y="5011420"/>
                    </a:lnTo>
                    <a:lnTo>
                      <a:pt x="5786120" y="2505710"/>
                    </a:lnTo>
                    <a:lnTo>
                      <a:pt x="433959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t="-85434" r="-17336" b="-108278"/>
                </a:stretch>
              </a:blipFill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0" y="0"/>
                <a:ext cx="5861050" cy="5074920"/>
              </a:xfrm>
              <a:custGeom>
                <a:avLst/>
                <a:gdLst/>
                <a:ahLst/>
                <a:cxnLst/>
                <a:rect l="l" t="t" r="r" b="b"/>
                <a:pathLst>
                  <a:path w="5861050" h="5074920">
                    <a:moveTo>
                      <a:pt x="4395470" y="5074920"/>
                    </a:moveTo>
                    <a:lnTo>
                      <a:pt x="1465580" y="5074920"/>
                    </a:lnTo>
                    <a:lnTo>
                      <a:pt x="0" y="2537460"/>
                    </a:lnTo>
                    <a:lnTo>
                      <a:pt x="1465580" y="0"/>
                    </a:lnTo>
                    <a:lnTo>
                      <a:pt x="4395470" y="0"/>
                    </a:lnTo>
                    <a:lnTo>
                      <a:pt x="5861050" y="2537460"/>
                    </a:lnTo>
                    <a:lnTo>
                      <a:pt x="4395470" y="5074920"/>
                    </a:lnTo>
                    <a:close/>
                    <a:moveTo>
                      <a:pt x="1501140" y="5011420"/>
                    </a:moveTo>
                    <a:lnTo>
                      <a:pt x="4357370" y="5011420"/>
                    </a:lnTo>
                    <a:lnTo>
                      <a:pt x="5786120" y="2537460"/>
                    </a:lnTo>
                    <a:lnTo>
                      <a:pt x="4358640" y="63500"/>
                    </a:lnTo>
                    <a:lnTo>
                      <a:pt x="1501140" y="63500"/>
                    </a:lnTo>
                    <a:lnTo>
                      <a:pt x="73660" y="2537460"/>
                    </a:lnTo>
                    <a:lnTo>
                      <a:pt x="1501140" y="5011420"/>
                    </a:lnTo>
                    <a:close/>
                  </a:path>
                </a:pathLst>
              </a:custGeom>
              <a:solidFill>
                <a:srgbClr val="65D3F6"/>
              </a:solidFill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608769" y="599450"/>
              <a:ext cx="4309270" cy="3732085"/>
              <a:chOff x="0" y="0"/>
              <a:chExt cx="5859780" cy="507492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36830" y="31750"/>
                <a:ext cx="5786120" cy="5011420"/>
              </a:xfrm>
              <a:custGeom>
                <a:avLst/>
                <a:gdLst/>
                <a:ahLst/>
                <a:cxnLst/>
                <a:rect l="l" t="t" r="r" b="b"/>
                <a:pathLst>
                  <a:path w="5786120" h="5011420">
                    <a:moveTo>
                      <a:pt x="4339590" y="0"/>
                    </a:moveTo>
                    <a:lnTo>
                      <a:pt x="1446530" y="0"/>
                    </a:lnTo>
                    <a:lnTo>
                      <a:pt x="0" y="2505710"/>
                    </a:lnTo>
                    <a:lnTo>
                      <a:pt x="1446530" y="5011420"/>
                    </a:lnTo>
                    <a:lnTo>
                      <a:pt x="4339590" y="5011420"/>
                    </a:lnTo>
                    <a:lnTo>
                      <a:pt x="5786120" y="2505710"/>
                    </a:lnTo>
                    <a:lnTo>
                      <a:pt x="433959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-18490" t="-12403" r="-12990" b="-7143"/>
                </a:stretch>
              </a:blipFill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0" y="0"/>
                <a:ext cx="5861050" cy="5074920"/>
              </a:xfrm>
              <a:custGeom>
                <a:avLst/>
                <a:gdLst/>
                <a:ahLst/>
                <a:cxnLst/>
                <a:rect l="l" t="t" r="r" b="b"/>
                <a:pathLst>
                  <a:path w="5861050" h="5074920">
                    <a:moveTo>
                      <a:pt x="4395470" y="5074920"/>
                    </a:moveTo>
                    <a:lnTo>
                      <a:pt x="1465580" y="5074920"/>
                    </a:lnTo>
                    <a:lnTo>
                      <a:pt x="0" y="2537460"/>
                    </a:lnTo>
                    <a:lnTo>
                      <a:pt x="1465580" y="0"/>
                    </a:lnTo>
                    <a:lnTo>
                      <a:pt x="4395470" y="0"/>
                    </a:lnTo>
                    <a:lnTo>
                      <a:pt x="5861050" y="2537460"/>
                    </a:lnTo>
                    <a:lnTo>
                      <a:pt x="4395470" y="5074920"/>
                    </a:lnTo>
                    <a:close/>
                    <a:moveTo>
                      <a:pt x="1501140" y="5011420"/>
                    </a:moveTo>
                    <a:lnTo>
                      <a:pt x="4357370" y="5011420"/>
                    </a:lnTo>
                    <a:lnTo>
                      <a:pt x="5786120" y="2537460"/>
                    </a:lnTo>
                    <a:lnTo>
                      <a:pt x="4358640" y="63500"/>
                    </a:lnTo>
                    <a:lnTo>
                      <a:pt x="1501140" y="63500"/>
                    </a:lnTo>
                    <a:lnTo>
                      <a:pt x="73660" y="2537460"/>
                    </a:lnTo>
                    <a:lnTo>
                      <a:pt x="1501140" y="5011420"/>
                    </a:lnTo>
                    <a:close/>
                  </a:path>
                </a:pathLst>
              </a:custGeom>
              <a:solidFill>
                <a:srgbClr val="65D3F6"/>
              </a:solidFill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5779990" y="7237638"/>
              <a:ext cx="1884358" cy="1619370"/>
              <a:chOff x="0" y="0"/>
              <a:chExt cx="812800" cy="6985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4642247" y="2786125"/>
            <a:ext cx="786559" cy="675949"/>
            <a:chOff x="0" y="0"/>
            <a:chExt cx="812800" cy="6985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FEFEFF"/>
              </a:solidFill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5052" y="9028358"/>
            <a:ext cx="9568147" cy="1158082"/>
            <a:chOff x="0" y="0"/>
            <a:chExt cx="12757529" cy="154410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853209" cy="1544109"/>
            </a:xfrm>
            <a:custGeom>
              <a:avLst/>
              <a:gdLst/>
              <a:ahLst/>
              <a:cxnLst/>
              <a:rect l="l" t="t" r="r" b="b"/>
              <a:pathLst>
                <a:path w="1853209" h="1544109">
                  <a:moveTo>
                    <a:pt x="0" y="0"/>
                  </a:moveTo>
                  <a:lnTo>
                    <a:pt x="1853209" y="0"/>
                  </a:lnTo>
                  <a:lnTo>
                    <a:pt x="1853209" y="1544109"/>
                  </a:lnTo>
                  <a:lnTo>
                    <a:pt x="0" y="15441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b="-20018"/>
              </a:stretch>
            </a:blip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2040489" y="452650"/>
              <a:ext cx="10717040" cy="591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80"/>
                </a:lnSpc>
              </a:pPr>
              <a:r>
                <a:rPr lang="en-US" sz="2700" b="1">
                  <a:solidFill>
                    <a:srgbClr val="005280"/>
                  </a:solidFill>
                  <a:latin typeface="Opun Mai Bold"/>
                  <a:ea typeface="Opun Mai Bold"/>
                  <a:cs typeface="Opun Mai Bold"/>
                  <a:sym typeface="Opun Mai Bold"/>
                </a:rPr>
                <a:t>สำนักงานสาธารณสุขจังหวัดขอนแก่น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4016966" y="1575094"/>
            <a:ext cx="12761859" cy="1779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52"/>
              </a:lnSpc>
            </a:pPr>
            <a:r>
              <a:rPr lang="en-US" sz="4533" b="1">
                <a:solidFill>
                  <a:srgbClr val="2784B8"/>
                </a:solidFill>
                <a:latin typeface="Opun Mai Bold"/>
                <a:ea typeface="Opun Mai Bold"/>
                <a:cs typeface="Opun Mai Bold"/>
                <a:sym typeface="Opun Mai Bold"/>
              </a:rPr>
              <a:t>พัฒนาศักยภาพบุคลากรด้านจัดเก็บรายได้</a:t>
            </a:r>
          </a:p>
          <a:p>
            <a:pPr algn="ctr">
              <a:lnSpc>
                <a:spcPts val="7252"/>
              </a:lnSpc>
            </a:pPr>
            <a:r>
              <a:rPr lang="en-US" sz="4533" b="1">
                <a:solidFill>
                  <a:srgbClr val="2784B8"/>
                </a:solidFill>
                <a:latin typeface="Opun Mai Bold"/>
                <a:ea typeface="Opun Mai Bold"/>
                <a:cs typeface="Opun Mai Bold"/>
                <a:sym typeface="Opun Mai Bold"/>
              </a:rPr>
              <a:t>ค่ารักษาพยาบาล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011906" y="3523945"/>
            <a:ext cx="6771980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4499" b="1">
                <a:solidFill>
                  <a:srgbClr val="FFFFFF"/>
                </a:solidFill>
                <a:latin typeface="Opun Mai Bold"/>
                <a:ea typeface="Opun Mai Bold"/>
                <a:cs typeface="Opun Mai Bold"/>
                <a:sym typeface="Opun Mai Bold"/>
              </a:rPr>
              <a:t>ปีงบประมาณ 2568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954961" y="520994"/>
            <a:ext cx="7332913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FFFFFF"/>
                </a:solidFill>
                <a:latin typeface="Opun Mai Bold"/>
                <a:ea typeface="Opun Mai Bold"/>
                <a:cs typeface="Opun Mai Bold"/>
                <a:sym typeface="Opun Mai Bold"/>
              </a:rPr>
              <a:t>การประชุมเชิงปฏิบัติการ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674309" y="6770099"/>
            <a:ext cx="9570869" cy="156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2400" b="1">
                <a:solidFill>
                  <a:srgbClr val="FFFFFF"/>
                </a:solidFill>
                <a:latin typeface="Opun Mai Bold"/>
                <a:ea typeface="Opun Mai Bold"/>
                <a:cs typeface="Opun Mai Bold"/>
                <a:sym typeface="Opun Mai Bold"/>
              </a:rPr>
              <a:t>ณ ห้องประชุมราชพฤกษ์ ชั้น 6 </a:t>
            </a:r>
          </a:p>
          <a:p>
            <a:pPr algn="ctr">
              <a:lnSpc>
                <a:spcPts val="3960"/>
              </a:lnSpc>
            </a:pPr>
            <a:r>
              <a:rPr lang="en-US" sz="2400" b="1">
                <a:solidFill>
                  <a:srgbClr val="FFFFFF"/>
                </a:solidFill>
                <a:latin typeface="Opun Mai Bold"/>
                <a:ea typeface="Opun Mai Bold"/>
                <a:cs typeface="Opun Mai Bold"/>
                <a:sym typeface="Opun Mai Bold"/>
              </a:rPr>
              <a:t>อาคารโรงพยาบาลส่งเสริมสุขภาพ ศูนย์อนามัยที่ 7 ขอนแก่น</a:t>
            </a:r>
          </a:p>
          <a:p>
            <a:pPr algn="ctr">
              <a:lnSpc>
                <a:spcPts val="4949"/>
              </a:lnSpc>
            </a:pPr>
            <a:endParaRPr lang="en-US" sz="2400" b="1">
              <a:solidFill>
                <a:srgbClr val="FFFFFF"/>
              </a:solidFill>
              <a:latin typeface="Opun Mai Bold"/>
              <a:ea typeface="Opun Mai Bold"/>
              <a:cs typeface="Opun Mai Bold"/>
              <a:sym typeface="Opun Ma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CCFD1">
                <a:alpha val="100000"/>
              </a:srgbClr>
            </a:gs>
            <a:gs pos="100000">
              <a:srgbClr val="ABCFD1">
                <a:alpha val="68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706717" y="1137412"/>
            <a:ext cx="24481532" cy="7497111"/>
            <a:chOff x="0" y="0"/>
            <a:chExt cx="6447811" cy="19745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47811" cy="1974548"/>
            </a:xfrm>
            <a:custGeom>
              <a:avLst/>
              <a:gdLst/>
              <a:ahLst/>
              <a:cxnLst/>
              <a:rect l="l" t="t" r="r" b="b"/>
              <a:pathLst>
                <a:path w="6447811" h="1974548">
                  <a:moveTo>
                    <a:pt x="12017" y="0"/>
                  </a:moveTo>
                  <a:lnTo>
                    <a:pt x="6435794" y="0"/>
                  </a:lnTo>
                  <a:cubicBezTo>
                    <a:pt x="6438981" y="0"/>
                    <a:pt x="6442038" y="1266"/>
                    <a:pt x="6444292" y="3520"/>
                  </a:cubicBezTo>
                  <a:cubicBezTo>
                    <a:pt x="6446545" y="5773"/>
                    <a:pt x="6447811" y="8830"/>
                    <a:pt x="6447811" y="12017"/>
                  </a:cubicBezTo>
                  <a:lnTo>
                    <a:pt x="6447811" y="1962531"/>
                  </a:lnTo>
                  <a:cubicBezTo>
                    <a:pt x="6447811" y="1969168"/>
                    <a:pt x="6442431" y="1974548"/>
                    <a:pt x="6435794" y="1974548"/>
                  </a:cubicBezTo>
                  <a:lnTo>
                    <a:pt x="12017" y="1974548"/>
                  </a:lnTo>
                  <a:cubicBezTo>
                    <a:pt x="5380" y="1974548"/>
                    <a:pt x="0" y="1969168"/>
                    <a:pt x="0" y="1962531"/>
                  </a:cubicBezTo>
                  <a:lnTo>
                    <a:pt x="0" y="12017"/>
                  </a:lnTo>
                  <a:cubicBezTo>
                    <a:pt x="0" y="5380"/>
                    <a:pt x="5380" y="0"/>
                    <a:pt x="12017" y="0"/>
                  </a:cubicBezTo>
                  <a:close/>
                </a:path>
              </a:pathLst>
            </a:custGeom>
            <a:solidFill>
              <a:srgbClr val="427898">
                <a:alpha val="43922"/>
              </a:srgbClr>
            </a:solidFill>
            <a:ln w="66675" cap="rnd">
              <a:solidFill>
                <a:srgbClr val="FFFFFF">
                  <a:alpha val="43922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447811" cy="2012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99019" y="492455"/>
            <a:ext cx="8724710" cy="1080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72"/>
              </a:lnSpc>
            </a:pPr>
            <a:r>
              <a:rPr lang="en-US" sz="5733" b="1">
                <a:solidFill>
                  <a:srgbClr val="FFFFFF"/>
                </a:solidFill>
                <a:latin typeface="Opun Mai Bold"/>
                <a:ea typeface="Opun Mai Bold"/>
                <a:cs typeface="Opun Mai Bold"/>
                <a:sym typeface="Opun Mai Bold"/>
              </a:rPr>
              <a:t>กำหนดการ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413932" y="8925269"/>
            <a:ext cx="18846054" cy="3255267"/>
            <a:chOff x="0" y="0"/>
            <a:chExt cx="4963570" cy="85735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63570" cy="857354"/>
            </a:xfrm>
            <a:custGeom>
              <a:avLst/>
              <a:gdLst/>
              <a:ahLst/>
              <a:cxnLst/>
              <a:rect l="l" t="t" r="r" b="b"/>
              <a:pathLst>
                <a:path w="4963570" h="857354">
                  <a:moveTo>
                    <a:pt x="0" y="0"/>
                  </a:moveTo>
                  <a:lnTo>
                    <a:pt x="4963570" y="0"/>
                  </a:lnTo>
                  <a:lnTo>
                    <a:pt x="4963570" y="857354"/>
                  </a:lnTo>
                  <a:lnTo>
                    <a:pt x="0" y="857354"/>
                  </a:lnTo>
                  <a:close/>
                </a:path>
              </a:pathLst>
            </a:custGeom>
            <a:solidFill>
              <a:srgbClr val="499FA4">
                <a:alpha val="65882"/>
              </a:srgbClr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963570" cy="8954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5052" y="9028358"/>
            <a:ext cx="9568147" cy="1158082"/>
            <a:chOff x="0" y="0"/>
            <a:chExt cx="12757529" cy="154410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53209" cy="1544109"/>
            </a:xfrm>
            <a:custGeom>
              <a:avLst/>
              <a:gdLst/>
              <a:ahLst/>
              <a:cxnLst/>
              <a:rect l="l" t="t" r="r" b="b"/>
              <a:pathLst>
                <a:path w="1853209" h="1544109">
                  <a:moveTo>
                    <a:pt x="0" y="0"/>
                  </a:moveTo>
                  <a:lnTo>
                    <a:pt x="1853209" y="0"/>
                  </a:lnTo>
                  <a:lnTo>
                    <a:pt x="1853209" y="1544109"/>
                  </a:lnTo>
                  <a:lnTo>
                    <a:pt x="0" y="15441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20018"/>
              </a:stretch>
            </a:blip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040489" y="452650"/>
              <a:ext cx="10717040" cy="591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80"/>
                </a:lnSpc>
              </a:pPr>
              <a:r>
                <a:rPr lang="en-US" sz="2700" b="1">
                  <a:solidFill>
                    <a:srgbClr val="005280"/>
                  </a:solidFill>
                  <a:latin typeface="Opun Mai Bold"/>
                  <a:ea typeface="Opun Mai Bold"/>
                  <a:cs typeface="Opun Mai Bold"/>
                  <a:sym typeface="Opun Mai Bold"/>
                </a:rPr>
                <a:t>สำนักงานสาธารณสุขจังหวัดขอนแก่น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927383" y="523874"/>
            <a:ext cx="5276017" cy="587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b="1">
                <a:solidFill>
                  <a:srgbClr val="FCFDFD"/>
                </a:solidFill>
                <a:latin typeface="Opun Mai Bold"/>
                <a:ea typeface="Opun Mai Bold"/>
                <a:cs typeface="Opun Mai Bold"/>
                <a:sym typeface="Opun Mai Bold"/>
              </a:rPr>
              <a:t>วันที่ 24 เมษายน พ.ศ 2568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68884" y="2470798"/>
            <a:ext cx="13189529" cy="1243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9"/>
              </a:lnSpc>
            </a:pPr>
            <a:r>
              <a:rPr lang="en-US" sz="2999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มอบนโยบายการเงินการคลังและการจัดเก็บรายได้ จังหวัดขอนแก่น ปีงบประมาณ 2568 </a:t>
            </a:r>
          </a:p>
          <a:p>
            <a:pPr algn="l">
              <a:lnSpc>
                <a:spcPts val="5129"/>
              </a:lnSpc>
            </a:pPr>
            <a:r>
              <a:rPr lang="en-US" sz="2999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โดย นายแพทย์อภิชัย ลิมานนท์ นายแพทย์สาธารณสุขจังหวัดขอนแก่น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7250" y="2566048"/>
            <a:ext cx="2519771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09.00 - 09.15 น.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50568" y="3792010"/>
            <a:ext cx="2519771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09.15 - 12.00 น.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109411" y="3696760"/>
            <a:ext cx="13270871" cy="2543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สถานการณ์การขอรับชดเชย ผ่านระบบ Finance Data Hub ( FDH )</a:t>
            </a:r>
          </a:p>
          <a:p>
            <a:pPr marL="647700" lvl="1" indent="-323850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ระบบสิทธิการรักษาพยาบาล ตารางสิทธิการรักษาพยาบาล</a:t>
            </a:r>
          </a:p>
          <a:p>
            <a:pPr marL="647700" lvl="1" indent="-323850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ตารางค่ารักษาพยาบาล 19 หมวดค่ารักษาพยาบาล (แฟ้ม ADP ฟิลด์ TYPE)</a:t>
            </a:r>
          </a:p>
          <a:p>
            <a:pPr algn="l">
              <a:lnSpc>
                <a:spcPts val="5100"/>
              </a:lnSpc>
            </a:pPr>
            <a:endParaRPr lang="en-US" sz="3000">
              <a:solidFill>
                <a:srgbClr val="000000"/>
              </a:solidFill>
              <a:latin typeface="Opun"/>
              <a:ea typeface="Opun"/>
              <a:cs typeface="Opun"/>
              <a:sym typeface="Opun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50568" y="5669687"/>
            <a:ext cx="2519771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13.00 - 17.00 น.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109411" y="5703065"/>
            <a:ext cx="13270871" cy="9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ระบบการทึกข้อมูล HOS-XP กองทุนส่งเสริมสุขภาพและป้องกันโรค</a:t>
            </a:r>
          </a:p>
          <a:p>
            <a:pPr algn="l">
              <a:lnSpc>
                <a:spcPts val="308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Opun"/>
              <a:ea typeface="Opun"/>
              <a:cs typeface="Opun"/>
              <a:sym typeface="Opun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368884" y="1821783"/>
            <a:ext cx="2519771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ลงทะเบียน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41043" y="1821783"/>
            <a:ext cx="2685030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08.30 – 09.00 น.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CCFD1">
                <a:alpha val="100000"/>
              </a:srgbClr>
            </a:gs>
            <a:gs pos="100000">
              <a:srgbClr val="ABCFD1">
                <a:alpha val="68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706717" y="1137412"/>
            <a:ext cx="24481532" cy="7497111"/>
            <a:chOff x="0" y="0"/>
            <a:chExt cx="6447811" cy="19745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47811" cy="1974548"/>
            </a:xfrm>
            <a:custGeom>
              <a:avLst/>
              <a:gdLst/>
              <a:ahLst/>
              <a:cxnLst/>
              <a:rect l="l" t="t" r="r" b="b"/>
              <a:pathLst>
                <a:path w="6447811" h="1974548">
                  <a:moveTo>
                    <a:pt x="12017" y="0"/>
                  </a:moveTo>
                  <a:lnTo>
                    <a:pt x="6435794" y="0"/>
                  </a:lnTo>
                  <a:cubicBezTo>
                    <a:pt x="6438981" y="0"/>
                    <a:pt x="6442038" y="1266"/>
                    <a:pt x="6444292" y="3520"/>
                  </a:cubicBezTo>
                  <a:cubicBezTo>
                    <a:pt x="6446545" y="5773"/>
                    <a:pt x="6447811" y="8830"/>
                    <a:pt x="6447811" y="12017"/>
                  </a:cubicBezTo>
                  <a:lnTo>
                    <a:pt x="6447811" y="1962531"/>
                  </a:lnTo>
                  <a:cubicBezTo>
                    <a:pt x="6447811" y="1969168"/>
                    <a:pt x="6442431" y="1974548"/>
                    <a:pt x="6435794" y="1974548"/>
                  </a:cubicBezTo>
                  <a:lnTo>
                    <a:pt x="12017" y="1974548"/>
                  </a:lnTo>
                  <a:cubicBezTo>
                    <a:pt x="5380" y="1974548"/>
                    <a:pt x="0" y="1969168"/>
                    <a:pt x="0" y="1962531"/>
                  </a:cubicBezTo>
                  <a:lnTo>
                    <a:pt x="0" y="12017"/>
                  </a:lnTo>
                  <a:cubicBezTo>
                    <a:pt x="0" y="5380"/>
                    <a:pt x="5380" y="0"/>
                    <a:pt x="12017" y="0"/>
                  </a:cubicBezTo>
                  <a:close/>
                </a:path>
              </a:pathLst>
            </a:custGeom>
            <a:solidFill>
              <a:srgbClr val="427898">
                <a:alpha val="43922"/>
              </a:srgbClr>
            </a:solidFill>
            <a:ln w="66675" cap="rnd">
              <a:solidFill>
                <a:srgbClr val="FFFFFF">
                  <a:alpha val="43922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447811" cy="2012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99019" y="492455"/>
            <a:ext cx="8724710" cy="1080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72"/>
              </a:lnSpc>
            </a:pPr>
            <a:r>
              <a:rPr lang="en-US" sz="5733" b="1">
                <a:solidFill>
                  <a:srgbClr val="FFFFFF"/>
                </a:solidFill>
                <a:latin typeface="Opun Mai Bold"/>
                <a:ea typeface="Opun Mai Bold"/>
                <a:cs typeface="Opun Mai Bold"/>
                <a:sym typeface="Opun Mai Bold"/>
              </a:rPr>
              <a:t>กำหนดการ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413932" y="8925269"/>
            <a:ext cx="18846054" cy="3255267"/>
            <a:chOff x="0" y="0"/>
            <a:chExt cx="4963570" cy="85735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63570" cy="857354"/>
            </a:xfrm>
            <a:custGeom>
              <a:avLst/>
              <a:gdLst/>
              <a:ahLst/>
              <a:cxnLst/>
              <a:rect l="l" t="t" r="r" b="b"/>
              <a:pathLst>
                <a:path w="4963570" h="857354">
                  <a:moveTo>
                    <a:pt x="0" y="0"/>
                  </a:moveTo>
                  <a:lnTo>
                    <a:pt x="4963570" y="0"/>
                  </a:lnTo>
                  <a:lnTo>
                    <a:pt x="4963570" y="857354"/>
                  </a:lnTo>
                  <a:lnTo>
                    <a:pt x="0" y="857354"/>
                  </a:lnTo>
                  <a:close/>
                </a:path>
              </a:pathLst>
            </a:custGeom>
            <a:solidFill>
              <a:srgbClr val="499FA4">
                <a:alpha val="65882"/>
              </a:srgbClr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963570" cy="8954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5052" y="9028358"/>
            <a:ext cx="9568147" cy="1158082"/>
            <a:chOff x="0" y="0"/>
            <a:chExt cx="12757529" cy="154410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53209" cy="1544109"/>
            </a:xfrm>
            <a:custGeom>
              <a:avLst/>
              <a:gdLst/>
              <a:ahLst/>
              <a:cxnLst/>
              <a:rect l="l" t="t" r="r" b="b"/>
              <a:pathLst>
                <a:path w="1853209" h="1544109">
                  <a:moveTo>
                    <a:pt x="0" y="0"/>
                  </a:moveTo>
                  <a:lnTo>
                    <a:pt x="1853209" y="0"/>
                  </a:lnTo>
                  <a:lnTo>
                    <a:pt x="1853209" y="1544109"/>
                  </a:lnTo>
                  <a:lnTo>
                    <a:pt x="0" y="15441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20018"/>
              </a:stretch>
            </a:blip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040489" y="452650"/>
              <a:ext cx="10717040" cy="591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80"/>
                </a:lnSpc>
              </a:pPr>
              <a:r>
                <a:rPr lang="en-US" sz="2700" b="1">
                  <a:solidFill>
                    <a:srgbClr val="005280"/>
                  </a:solidFill>
                  <a:latin typeface="Opun Mai Bold"/>
                  <a:ea typeface="Opun Mai Bold"/>
                  <a:cs typeface="Opun Mai Bold"/>
                  <a:sym typeface="Opun Mai Bold"/>
                </a:rPr>
                <a:t>สำนักงานสาธารณสุขจังหวัดขอนแก่น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940302" y="523874"/>
            <a:ext cx="5250180" cy="587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b="1">
                <a:solidFill>
                  <a:srgbClr val="FCFDFD"/>
                </a:solidFill>
                <a:latin typeface="Opun Mai Bold"/>
                <a:ea typeface="Opun Mai Bold"/>
                <a:cs typeface="Opun Mai Bold"/>
                <a:sym typeface="Opun Mai Bold"/>
              </a:rPr>
              <a:t>วันที่ 25 เมษายน พ.ศ 2568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09411" y="2470798"/>
            <a:ext cx="13189529" cy="596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4" lvl="1" indent="-323847" algn="l">
              <a:lnSpc>
                <a:spcPts val="512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ระบบการทึกข้อมูล HOS-XP กองทุนผู้ป่วยนอก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7250" y="2566048"/>
            <a:ext cx="2519771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08.30 - 12.00 น.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0005" y="3443302"/>
            <a:ext cx="2519771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13.00 - 15.00 น.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109411" y="4220544"/>
            <a:ext cx="13270871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ระบบการทึกข้อมูล HOS-XP กองทุนผู้ป่วยใน และ อื่นๆ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109411" y="3348052"/>
            <a:ext cx="13189529" cy="596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4" lvl="1" indent="-323847" algn="l">
              <a:lnSpc>
                <a:spcPts val="512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ระบบการทึกข้อมูล HOS-XP กองทุนผู้ป่วยนอก (ต่อ)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20005" y="4297061"/>
            <a:ext cx="2519771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15.00 - 17.00 น.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109411" y="4877569"/>
            <a:ext cx="13270871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51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un"/>
                <a:ea typeface="Opun"/>
                <a:cs typeface="Opun"/>
                <a:sym typeface="Opun"/>
              </a:rPr>
              <a:t>ฝึกทดสอบการส่งข้อมูล และการตรวจสอบการติด C ระบบ FDH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EC5FF">
                <a:alpha val="100000"/>
              </a:srgbClr>
            </a:gs>
            <a:gs pos="100000">
              <a:srgbClr val="44CAE1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0679"/>
            <a:ext cx="18419721" cy="12272139"/>
          </a:xfrm>
          <a:custGeom>
            <a:avLst/>
            <a:gdLst/>
            <a:ahLst/>
            <a:cxnLst/>
            <a:rect l="l" t="t" r="r" b="b"/>
            <a:pathLst>
              <a:path w="18419721" h="12272139">
                <a:moveTo>
                  <a:pt x="0" y="0"/>
                </a:moveTo>
                <a:lnTo>
                  <a:pt x="18419721" y="0"/>
                </a:lnTo>
                <a:lnTo>
                  <a:pt x="18419721" y="12272139"/>
                </a:lnTo>
                <a:lnTo>
                  <a:pt x="0" y="122721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-459747" y="9084084"/>
            <a:ext cx="19339214" cy="1446792"/>
            <a:chOff x="0" y="0"/>
            <a:chExt cx="5093456" cy="3810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93456" cy="381048"/>
            </a:xfrm>
            <a:custGeom>
              <a:avLst/>
              <a:gdLst/>
              <a:ahLst/>
              <a:cxnLst/>
              <a:rect l="l" t="t" r="r" b="b"/>
              <a:pathLst>
                <a:path w="5093456" h="381048">
                  <a:moveTo>
                    <a:pt x="0" y="0"/>
                  </a:moveTo>
                  <a:lnTo>
                    <a:pt x="5093456" y="0"/>
                  </a:lnTo>
                  <a:lnTo>
                    <a:pt x="5093456" y="381048"/>
                  </a:lnTo>
                  <a:lnTo>
                    <a:pt x="0" y="381048"/>
                  </a:lnTo>
                  <a:close/>
                </a:path>
              </a:pathLst>
            </a:custGeom>
            <a:gradFill rotWithShape="1">
              <a:gsLst>
                <a:gs pos="0">
                  <a:srgbClr val="01A6CB">
                    <a:alpha val="66000"/>
                  </a:srgbClr>
                </a:gs>
                <a:gs pos="100000">
                  <a:srgbClr val="003CA2">
                    <a:alpha val="66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093456" cy="4191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5052" y="9028358"/>
            <a:ext cx="9568147" cy="1158082"/>
            <a:chOff x="0" y="0"/>
            <a:chExt cx="12757529" cy="15441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53209" cy="1544109"/>
            </a:xfrm>
            <a:custGeom>
              <a:avLst/>
              <a:gdLst/>
              <a:ahLst/>
              <a:cxnLst/>
              <a:rect l="l" t="t" r="r" b="b"/>
              <a:pathLst>
                <a:path w="1853209" h="1544109">
                  <a:moveTo>
                    <a:pt x="0" y="0"/>
                  </a:moveTo>
                  <a:lnTo>
                    <a:pt x="1853209" y="0"/>
                  </a:lnTo>
                  <a:lnTo>
                    <a:pt x="1853209" y="1544109"/>
                  </a:lnTo>
                  <a:lnTo>
                    <a:pt x="0" y="15441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0018"/>
              </a:stretch>
            </a:blip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040489" y="452650"/>
              <a:ext cx="10717040" cy="591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80"/>
                </a:lnSpc>
              </a:pPr>
              <a:r>
                <a:rPr lang="en-US" sz="2700" b="1">
                  <a:solidFill>
                    <a:srgbClr val="005280"/>
                  </a:solidFill>
                  <a:latin typeface="Opun Mai Bold"/>
                  <a:ea typeface="Opun Mai Bold"/>
                  <a:cs typeface="Opun Mai Bold"/>
                  <a:sym typeface="Opun Mai Bold"/>
                </a:rPr>
                <a:t>สำนักงานสาธารณสุขจังหวัดขอนแก่น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59394" y="1028700"/>
            <a:ext cx="17300932" cy="4697042"/>
            <a:chOff x="0" y="0"/>
            <a:chExt cx="23067909" cy="6262723"/>
          </a:xfrm>
        </p:grpSpPr>
        <p:sp>
          <p:nvSpPr>
            <p:cNvPr id="10" name="Freeform 10"/>
            <p:cNvSpPr/>
            <p:nvPr/>
          </p:nvSpPr>
          <p:spPr>
            <a:xfrm>
              <a:off x="14759703" y="0"/>
              <a:ext cx="4983466" cy="4983466"/>
            </a:xfrm>
            <a:custGeom>
              <a:avLst/>
              <a:gdLst/>
              <a:ahLst/>
              <a:cxnLst/>
              <a:rect l="l" t="t" r="r" b="b"/>
              <a:pathLst>
                <a:path w="4983466" h="4983466">
                  <a:moveTo>
                    <a:pt x="0" y="0"/>
                  </a:moveTo>
                  <a:lnTo>
                    <a:pt x="4983466" y="0"/>
                  </a:lnTo>
                  <a:lnTo>
                    <a:pt x="4983466" y="4983466"/>
                  </a:lnTo>
                  <a:lnTo>
                    <a:pt x="0" y="4983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324740" y="0"/>
              <a:ext cx="4983466" cy="4983466"/>
            </a:xfrm>
            <a:custGeom>
              <a:avLst/>
              <a:gdLst/>
              <a:ahLst/>
              <a:cxnLst/>
              <a:rect l="l" t="t" r="r" b="b"/>
              <a:pathLst>
                <a:path w="4983466" h="4983466">
                  <a:moveTo>
                    <a:pt x="0" y="0"/>
                  </a:moveTo>
                  <a:lnTo>
                    <a:pt x="4983466" y="0"/>
                  </a:lnTo>
                  <a:lnTo>
                    <a:pt x="4983466" y="4983466"/>
                  </a:lnTo>
                  <a:lnTo>
                    <a:pt x="0" y="4983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434963" y="5141857"/>
              <a:ext cx="11632947" cy="1120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72"/>
                </a:lnSpc>
              </a:pPr>
              <a:r>
                <a:rPr lang="en-US" sz="4733" b="1">
                  <a:solidFill>
                    <a:srgbClr val="FFFFFF"/>
                  </a:solidFill>
                  <a:latin typeface="Opun Mai Bold"/>
                  <a:ea typeface="Opun Mai Bold"/>
                  <a:cs typeface="Opun Mai Bold"/>
                  <a:sym typeface="Opun Mai Bold"/>
                </a:rPr>
                <a:t>เอกสารประกอบการประชุม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5141857"/>
              <a:ext cx="11632947" cy="1120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72"/>
                </a:lnSpc>
              </a:pPr>
              <a:r>
                <a:rPr lang="en-US" sz="4733" b="1">
                  <a:solidFill>
                    <a:srgbClr val="FFFFFF"/>
                  </a:solidFill>
                  <a:latin typeface="Opun Mai Bold"/>
                  <a:ea typeface="Opun Mai Bold"/>
                  <a:cs typeface="Opun Mai Bold"/>
                  <a:sym typeface="Opun Mai Bold"/>
                </a:rPr>
                <a:t>จัดเก็บรายได้-FDH จ.ขอนแก่น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823870" y="6102288"/>
            <a:ext cx="6771980" cy="238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>
                <a:solidFill>
                  <a:srgbClr val="FFFFFF"/>
                </a:solidFill>
                <a:latin typeface="Opun Mai"/>
                <a:ea typeface="Opun Mai"/>
                <a:cs typeface="Opun Mai"/>
                <a:sym typeface="Opun Mai"/>
              </a:rPr>
              <a:t>Wifi : @HPC7-VIP</a:t>
            </a:r>
          </a:p>
          <a:p>
            <a:pPr algn="ctr">
              <a:lnSpc>
                <a:spcPts val="6400"/>
              </a:lnSpc>
            </a:pPr>
            <a:r>
              <a:rPr lang="en-US" sz="4000">
                <a:solidFill>
                  <a:srgbClr val="FFFFFF"/>
                </a:solidFill>
                <a:latin typeface="Opun Mai"/>
                <a:ea typeface="Opun Mai"/>
                <a:cs typeface="Opun Mai"/>
                <a:sym typeface="Opun Mai"/>
              </a:rPr>
              <a:t>User Name : z281</a:t>
            </a:r>
          </a:p>
          <a:p>
            <a:pPr algn="ctr">
              <a:lnSpc>
                <a:spcPts val="6400"/>
              </a:lnSpc>
            </a:pPr>
            <a:r>
              <a:rPr lang="en-US" sz="4000">
                <a:solidFill>
                  <a:srgbClr val="FFFFFF"/>
                </a:solidFill>
                <a:latin typeface="Opun Mai"/>
                <a:ea typeface="Opun Mai"/>
                <a:cs typeface="Opun Mai"/>
                <a:sym typeface="Opun Mai"/>
              </a:rPr>
              <a:t>Password : z281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Custom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Opun Mai Bold</vt:lpstr>
      <vt:lpstr>Arial</vt:lpstr>
      <vt:lpstr>Opun Mai</vt:lpstr>
      <vt:lpstr>Calibri</vt:lpstr>
      <vt:lpstr>Opun Bold Italics</vt:lpstr>
      <vt:lpstr>Opun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ประชุมจัดเก็บรายได้ ค่ารักษาพยาบาล จ.ขอนแก่น 68</dc:title>
  <cp:lastModifiedBy>Chanthit Moontike</cp:lastModifiedBy>
  <cp:revision>1</cp:revision>
  <dcterms:created xsi:type="dcterms:W3CDTF">2006-08-16T00:00:00Z</dcterms:created>
  <dcterms:modified xsi:type="dcterms:W3CDTF">2025-04-23T15:58:43Z</dcterms:modified>
  <dc:identifier>DAGlVC3_kOc</dc:identifier>
</cp:coreProperties>
</file>