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64" r:id="rId3"/>
    <p:sldMasterId id="2147483683" r:id="rId4"/>
    <p:sldMasterId id="2147483703" r:id="rId5"/>
    <p:sldMasterId id="2147483721" r:id="rId6"/>
  </p:sldMasterIdLst>
  <p:notesMasterIdLst>
    <p:notesMasterId r:id="rId3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2192000" cy="6858000"/>
  <p:notesSz cx="6858000" cy="9144000"/>
  <p:embeddedFontLst>
    <p:embeddedFont>
      <p:font typeface="Angsana New" panose="02020603050405020304" pitchFamily="18" charset="-34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rdia New" panose="020B0304020202020204" pitchFamily="34" charset="-34"/>
      <p:regular r:id="rId42"/>
      <p:bold r:id="rId43"/>
      <p:italic r:id="rId44"/>
      <p:boldItalic r:id="rId45"/>
    </p:embeddedFont>
    <p:embeddedFont>
      <p:font typeface="Sarabun" panose="020B0604020202020204" charset="-34"/>
      <p:regular r:id="rId46"/>
      <p:bold r:id="rId47"/>
      <p:italic r:id="rId48"/>
      <p:boldItalic r:id="rId49"/>
    </p:embeddedFont>
    <p:embeddedFont>
      <p:font typeface="Tahoma" panose="020B0604030504040204" pitchFamily="3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7KJCPbLK7rTIKvhPbD9DZNTre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1E7E4B-AA84-4F06-A6C5-80138778B382}">
  <a:tblStyle styleId="{AB1E7E4B-AA84-4F06-A6C5-80138778B38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6.fntdata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4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microsoft.com/office/2016/11/relationships/changesInfo" Target="changesInfos/changesInfo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11.fntdata"/><Relationship Id="rId52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chawan Mungsang" userId="725b6ddd-d9e2-4c2b-957e-81047f32256f" providerId="ADAL" clId="{7D17560D-5632-4769-B282-B34EA80ABE40}"/>
    <pc:docChg chg="modSld">
      <pc:chgData name="Chatchawan Mungsang" userId="725b6ddd-d9e2-4c2b-957e-81047f32256f" providerId="ADAL" clId="{7D17560D-5632-4769-B282-B34EA80ABE40}" dt="2023-11-14T04:39:29.968" v="2" actId="1076"/>
      <pc:docMkLst>
        <pc:docMk/>
      </pc:docMkLst>
      <pc:sldChg chg="modSp mod">
        <pc:chgData name="Chatchawan Mungsang" userId="725b6ddd-d9e2-4c2b-957e-81047f32256f" providerId="ADAL" clId="{7D17560D-5632-4769-B282-B34EA80ABE40}" dt="2023-11-14T04:39:29.968" v="2" actId="1076"/>
        <pc:sldMkLst>
          <pc:docMk/>
          <pc:sldMk cId="0" sldId="256"/>
        </pc:sldMkLst>
        <pc:spChg chg="mod">
          <ac:chgData name="Chatchawan Mungsang" userId="725b6ddd-d9e2-4c2b-957e-81047f32256f" providerId="ADAL" clId="{7D17560D-5632-4769-B282-B34EA80ABE40}" dt="2023-11-14T04:39:29.968" v="2" actId="1076"/>
          <ac:spMkLst>
            <pc:docMk/>
            <pc:sldMk cId="0" sldId="256"/>
            <ac:spMk id="44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8"/>
          <p:cNvSpPr/>
          <p:nvPr/>
        </p:nvSpPr>
        <p:spPr>
          <a:xfrm flipH="1">
            <a:off x="8052179" y="0"/>
            <a:ext cx="4139819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8"/>
          <p:cNvSpPr/>
          <p:nvPr/>
        </p:nvSpPr>
        <p:spPr>
          <a:xfrm rot="10800000" flipH="1">
            <a:off x="5" y="0"/>
            <a:ext cx="4139819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am slide layout">
  <p:cSld name="4_Taam slide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53"/>
          <p:cNvSpPr>
            <a:spLocks noGrp="1"/>
          </p:cNvSpPr>
          <p:nvPr>
            <p:ph type="pic" idx="2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" name="Google Shape;97;p53"/>
          <p:cNvSpPr>
            <a:spLocks noGrp="1"/>
          </p:cNvSpPr>
          <p:nvPr>
            <p:ph type="pic" idx="3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8" name="Google Shape;98;p53"/>
          <p:cNvSpPr>
            <a:spLocks noGrp="1"/>
          </p:cNvSpPr>
          <p:nvPr>
            <p:ph type="pic" idx="4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9" name="Google Shape;99;p53"/>
          <p:cNvSpPr>
            <a:spLocks noGrp="1"/>
          </p:cNvSpPr>
          <p:nvPr>
            <p:ph type="pic" idx="5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0" name="Google Shape;100;p53"/>
          <p:cNvSpPr>
            <a:spLocks noGrp="1"/>
          </p:cNvSpPr>
          <p:nvPr>
            <p:ph type="pic" idx="6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1" name="Google Shape;101;p53"/>
          <p:cNvSpPr>
            <a:spLocks noGrp="1"/>
          </p:cNvSpPr>
          <p:nvPr>
            <p:ph type="pic" idx="7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2" name="Google Shape;102;p53"/>
          <p:cNvSpPr/>
          <p:nvPr/>
        </p:nvSpPr>
        <p:spPr>
          <a:xfrm>
            <a:off x="7489505" y="4003565"/>
            <a:ext cx="2232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3"/>
          <p:cNvSpPr/>
          <p:nvPr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4"/>
          <p:cNvSpPr>
            <a:spLocks noGrp="1"/>
          </p:cNvSpPr>
          <p:nvPr>
            <p:ph type="pic" idx="2"/>
          </p:nvPr>
        </p:nvSpPr>
        <p:spPr>
          <a:xfrm>
            <a:off x="3" y="2"/>
            <a:ext cx="12191996" cy="6100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6"/>
          <p:cNvSpPr/>
          <p:nvPr/>
        </p:nvSpPr>
        <p:spPr>
          <a:xfrm>
            <a:off x="360608" y="303727"/>
            <a:ext cx="5520743" cy="6250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6"/>
          <p:cNvSpPr>
            <a:spLocks noGrp="1"/>
          </p:cNvSpPr>
          <p:nvPr>
            <p:ph type="pic" idx="2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8"/>
          <p:cNvSpPr>
            <a:spLocks noGrp="1"/>
          </p:cNvSpPr>
          <p:nvPr>
            <p:ph type="pic" idx="2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3" name="Google Shape;113;p58"/>
          <p:cNvSpPr>
            <a:spLocks noGrp="1"/>
          </p:cNvSpPr>
          <p:nvPr>
            <p:ph type="pic" idx="3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4" name="Google Shape;114;p58"/>
          <p:cNvSpPr/>
          <p:nvPr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0"/>
          <p:cNvSpPr/>
          <p:nvPr/>
        </p:nvSpPr>
        <p:spPr>
          <a:xfrm>
            <a:off x="0" y="4171950"/>
            <a:ext cx="12192000" cy="2686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0"/>
          <p:cNvSpPr/>
          <p:nvPr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60"/>
          <p:cNvGrpSpPr/>
          <p:nvPr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120" name="Google Shape;120;p60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0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0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0"/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0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" name="Google Shape;125;p60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26" name="Google Shape;126;p6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0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60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9" name="Google Shape;129;p6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0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" name="Google Shape;131;p60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60"/>
          <p:cNvSpPr>
            <a:spLocks noGrp="1"/>
          </p:cNvSpPr>
          <p:nvPr>
            <p:ph type="pic" idx="2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6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2"/>
          <p:cNvSpPr>
            <a:spLocks noGrp="1"/>
          </p:cNvSpPr>
          <p:nvPr>
            <p:ph type="pic" idx="2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64"/>
          <p:cNvGrpSpPr/>
          <p:nvPr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140" name="Google Shape;140;p64"/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41" name="Google Shape;141;p64"/>
              <p:cNvSpPr/>
              <p:nvPr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4"/>
              <p:cNvSpPr/>
              <p:nvPr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3" name="Google Shape;143;p64"/>
              <p:cNvGrpSpPr/>
              <p:nvPr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4" name="Google Shape;144;p64"/>
                <p:cNvSpPr/>
                <p:nvPr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w="12700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64"/>
                <p:cNvSpPr/>
                <p:nvPr/>
              </p:nvSpPr>
              <p:spPr>
                <a:xfrm>
                  <a:off x="1634225" y="5796647"/>
                  <a:ext cx="142969" cy="14401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7373"/>
                </a:solidFill>
                <a:ln w="9525" cap="flat" cmpd="sng">
                  <a:solidFill>
                    <a:srgbClr val="B0B0B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6" name="Google Shape;146;p64"/>
            <p:cNvSpPr txBox="1"/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th-TH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Picture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64"/>
          <p:cNvSpPr>
            <a:spLocks noGrp="1"/>
          </p:cNvSpPr>
          <p:nvPr>
            <p:ph type="pic" idx="2"/>
          </p:nvPr>
        </p:nvSpPr>
        <p:spPr>
          <a:xfrm>
            <a:off x="5591176" y="1"/>
            <a:ext cx="6605602" cy="686639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8" name="Google Shape;148;p64"/>
          <p:cNvSpPr>
            <a:spLocks noGrp="1"/>
          </p:cNvSpPr>
          <p:nvPr>
            <p:ph type="pic" idx="3"/>
          </p:nvPr>
        </p:nvSpPr>
        <p:spPr>
          <a:xfrm>
            <a:off x="879904" y="2395472"/>
            <a:ext cx="2004175" cy="31856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7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8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68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8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8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8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8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am slide layout">
  <p:cSld name="4_Taam slide layou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86"/>
          <p:cNvSpPr/>
          <p:nvPr/>
        </p:nvSpPr>
        <p:spPr>
          <a:xfrm>
            <a:off x="0" y="1955452"/>
            <a:ext cx="12192000" cy="2348880"/>
          </a:xfrm>
          <a:prstGeom prst="rect">
            <a:avLst/>
          </a:prstGeom>
          <a:gradFill>
            <a:gsLst>
              <a:gs pos="0">
                <a:schemeClr val="accent1"/>
              </a:gs>
              <a:gs pos="96000">
                <a:schemeClr val="accent5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6"/>
          <p:cNvSpPr>
            <a:spLocks noGrp="1"/>
          </p:cNvSpPr>
          <p:nvPr>
            <p:ph type="pic" idx="2"/>
          </p:nvPr>
        </p:nvSpPr>
        <p:spPr>
          <a:xfrm>
            <a:off x="915027" y="2193892"/>
            <a:ext cx="1872000" cy="18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86"/>
          <p:cNvSpPr>
            <a:spLocks noGrp="1"/>
          </p:cNvSpPr>
          <p:nvPr>
            <p:ph type="pic" idx="3"/>
          </p:nvPr>
        </p:nvSpPr>
        <p:spPr>
          <a:xfrm>
            <a:off x="3795613" y="2193892"/>
            <a:ext cx="1872000" cy="18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86"/>
          <p:cNvSpPr>
            <a:spLocks noGrp="1"/>
          </p:cNvSpPr>
          <p:nvPr>
            <p:ph type="pic" idx="4"/>
          </p:nvPr>
        </p:nvSpPr>
        <p:spPr>
          <a:xfrm>
            <a:off x="6676200" y="2193892"/>
            <a:ext cx="1872000" cy="18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3" name="Google Shape;173;p86"/>
          <p:cNvSpPr>
            <a:spLocks noGrp="1"/>
          </p:cNvSpPr>
          <p:nvPr>
            <p:ph type="pic" idx="5"/>
          </p:nvPr>
        </p:nvSpPr>
        <p:spPr>
          <a:xfrm>
            <a:off x="9452281" y="2193892"/>
            <a:ext cx="1872000" cy="18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7"/>
          <p:cNvSpPr>
            <a:spLocks noGrp="1"/>
          </p:cNvSpPr>
          <p:nvPr>
            <p:ph type="pic" idx="2"/>
          </p:nvPr>
        </p:nvSpPr>
        <p:spPr>
          <a:xfrm>
            <a:off x="219464" y="182247"/>
            <a:ext cx="11855435" cy="39220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9"/>
          <p:cNvSpPr>
            <a:spLocks noGrp="1"/>
          </p:cNvSpPr>
          <p:nvPr>
            <p:ph type="pic" idx="2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9" name="Google Shape;179;p89"/>
          <p:cNvSpPr>
            <a:spLocks noGrp="1"/>
          </p:cNvSpPr>
          <p:nvPr>
            <p:ph type="pic" idx="3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1"/>
          <p:cNvSpPr/>
          <p:nvPr/>
        </p:nvSpPr>
        <p:spPr>
          <a:xfrm>
            <a:off x="7897489" y="6134670"/>
            <a:ext cx="4431324" cy="44887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91"/>
          <p:cNvGrpSpPr/>
          <p:nvPr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184" name="Google Shape;184;p91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1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91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87" name="Google Shape;187;p91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91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9" name="Google Shape;189;p91"/>
          <p:cNvSpPr>
            <a:spLocks noGrp="1"/>
          </p:cNvSpPr>
          <p:nvPr>
            <p:ph type="pic" idx="2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0" name="Google Shape;190;p9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3"/>
          <p:cNvSpPr>
            <a:spLocks noGrp="1"/>
          </p:cNvSpPr>
          <p:nvPr>
            <p:ph type="pic" idx="2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5"/>
          <p:cNvSpPr/>
          <p:nvPr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95"/>
          <p:cNvGrpSpPr/>
          <p:nvPr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198" name="Google Shape;198;p95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95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5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5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5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5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5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5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95"/>
          <p:cNvSpPr>
            <a:spLocks noGrp="1"/>
          </p:cNvSpPr>
          <p:nvPr>
            <p:ph type="pic" idx="2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7" name="Google Shape;207;p9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7"/>
          <p:cNvSpPr/>
          <p:nvPr/>
        </p:nvSpPr>
        <p:spPr>
          <a:xfrm flipH="1">
            <a:off x="0" y="0"/>
            <a:ext cx="12192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7"/>
          <p:cNvSpPr>
            <a:spLocks noGrp="1"/>
          </p:cNvSpPr>
          <p:nvPr>
            <p:ph type="pic" idx="2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2" name="Google Shape;212;p97"/>
          <p:cNvSpPr/>
          <p:nvPr/>
        </p:nvSpPr>
        <p:spPr>
          <a:xfrm>
            <a:off x="7056106" y="1124744"/>
            <a:ext cx="2112235" cy="5798570"/>
          </a:xfrm>
          <a:prstGeom prst="rect">
            <a:avLst/>
          </a:prstGeom>
          <a:solidFill>
            <a:srgbClr val="009C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7"/>
          <p:cNvSpPr/>
          <p:nvPr/>
        </p:nvSpPr>
        <p:spPr>
          <a:xfrm>
            <a:off x="9168341" y="1124745"/>
            <a:ext cx="3023659" cy="1632181"/>
          </a:xfrm>
          <a:prstGeom prst="rect">
            <a:avLst/>
          </a:prstGeom>
          <a:solidFill>
            <a:srgbClr val="C3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7"/>
          <p:cNvSpPr txBox="1">
            <a:spLocks noGrp="1"/>
          </p:cNvSpPr>
          <p:nvPr>
            <p:ph type="body" idx="1"/>
          </p:nvPr>
        </p:nvSpPr>
        <p:spPr>
          <a:xfrm>
            <a:off x="323529" y="20149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0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1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101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0">
                <a:srgbClr val="009C9E"/>
              </a:gs>
              <a:gs pos="100000">
                <a:schemeClr val="accent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1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1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1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1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1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1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/>
          <p:nvPr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38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73"/>
              </a:spcBef>
              <a:spcAft>
                <a:spcPts val="0"/>
              </a:spcAft>
              <a:buClr>
                <a:srgbClr val="3F3F3F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0"/>
          <p:cNvSpPr txBox="1">
            <a:spLocks noGrp="1"/>
          </p:cNvSpPr>
          <p:nvPr>
            <p:ph type="body" idx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70"/>
          <p:cNvSpPr txBox="1">
            <a:spLocks noGrp="1"/>
          </p:cNvSpPr>
          <p:nvPr>
            <p:ph type="body" idx="2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373"/>
              </a:spcBef>
              <a:spcAft>
                <a:spcPts val="0"/>
              </a:spcAft>
              <a:buClr>
                <a:srgbClr val="3F3F3F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1"/>
          <p:cNvSpPr txBox="1">
            <a:spLocks noGrp="1"/>
          </p:cNvSpPr>
          <p:nvPr>
            <p:ph type="body" idx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71"/>
          <p:cNvSpPr txBox="1">
            <a:spLocks noGrp="1"/>
          </p:cNvSpPr>
          <p:nvPr>
            <p:ph type="body" idx="2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373"/>
              </a:spcBef>
              <a:spcAft>
                <a:spcPts val="0"/>
              </a:spcAft>
              <a:buClr>
                <a:srgbClr val="3F3F3F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2"/>
          <p:cNvSpPr/>
          <p:nvPr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2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72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73"/>
              </a:spcBef>
              <a:spcAft>
                <a:spcPts val="0"/>
              </a:spcAft>
              <a:buClr>
                <a:srgbClr val="3F3F3F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72"/>
          <p:cNvSpPr>
            <a:spLocks noGrp="1"/>
          </p:cNvSpPr>
          <p:nvPr>
            <p:ph type="pic" idx="3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72"/>
          <p:cNvSpPr>
            <a:spLocks noGrp="1"/>
          </p:cNvSpPr>
          <p:nvPr>
            <p:ph type="pic" idx="4"/>
          </p:nvPr>
        </p:nvSpPr>
        <p:spPr>
          <a:xfrm>
            <a:off x="3627721" y="1700809"/>
            <a:ext cx="2198492" cy="2198492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72"/>
          <p:cNvSpPr>
            <a:spLocks noGrp="1"/>
          </p:cNvSpPr>
          <p:nvPr>
            <p:ph type="pic" idx="5"/>
          </p:nvPr>
        </p:nvSpPr>
        <p:spPr>
          <a:xfrm>
            <a:off x="6389779" y="1700809"/>
            <a:ext cx="2198492" cy="2198492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72"/>
          <p:cNvSpPr>
            <a:spLocks noGrp="1"/>
          </p:cNvSpPr>
          <p:nvPr>
            <p:ph type="pic" idx="6"/>
          </p:nvPr>
        </p:nvSpPr>
        <p:spPr>
          <a:xfrm>
            <a:off x="9151839" y="1700809"/>
            <a:ext cx="2198492" cy="2198492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ontents Layout">
  <p:cSld name="Images and Contents Layou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s and Contents Layout">
  <p:cSld name="1_Images and Contents Layou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4"/>
          <p:cNvSpPr/>
          <p:nvPr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4"/>
          <p:cNvSpPr>
            <a:spLocks noGrp="1"/>
          </p:cNvSpPr>
          <p:nvPr>
            <p:ph type="pic" idx="2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5"/>
          <p:cNvSpPr>
            <a:spLocks noGrp="1"/>
          </p:cNvSpPr>
          <p:nvPr>
            <p:ph type="pic" idx="2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6" name="Google Shape;256;p75"/>
          <p:cNvSpPr>
            <a:spLocks noGrp="1"/>
          </p:cNvSpPr>
          <p:nvPr>
            <p:ph type="pic" idx="3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s and Contents Layout">
  <p:cSld name="2_Images and Contents Layout">
    <p:bg>
      <p:bgPr>
        <a:solidFill>
          <a:schemeClr val="accen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6"/>
          <p:cNvSpPr>
            <a:spLocks noGrp="1"/>
          </p:cNvSpPr>
          <p:nvPr>
            <p:ph type="pic" idx="2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9" name="Google Shape;259;p76"/>
          <p:cNvSpPr>
            <a:spLocks noGrp="1"/>
          </p:cNvSpPr>
          <p:nvPr>
            <p:ph type="pic" idx="3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0" name="Google Shape;260;p76"/>
          <p:cNvSpPr>
            <a:spLocks noGrp="1"/>
          </p:cNvSpPr>
          <p:nvPr>
            <p:ph type="pic" idx="4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 Layout">
  <p:cSld name="4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7"/>
          <p:cNvSpPr>
            <a:spLocks noGrp="1"/>
          </p:cNvSpPr>
          <p:nvPr>
            <p:ph type="pic" idx="2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3" name="Google Shape;263;p77"/>
          <p:cNvSpPr>
            <a:spLocks noGrp="1"/>
          </p:cNvSpPr>
          <p:nvPr>
            <p:ph type="pic" idx="3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4" name="Google Shape;264;p77"/>
          <p:cNvSpPr>
            <a:spLocks noGrp="1"/>
          </p:cNvSpPr>
          <p:nvPr>
            <p:ph type="pic" idx="4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s Layout">
  <p:cSld name="10_Images Layout"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8"/>
          <p:cNvSpPr>
            <a:spLocks noGrp="1"/>
          </p:cNvSpPr>
          <p:nvPr>
            <p:ph type="pic" idx="2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7" name="Google Shape;267;p78"/>
          <p:cNvSpPr>
            <a:spLocks noGrp="1"/>
          </p:cNvSpPr>
          <p:nvPr>
            <p:ph type="pic" idx="3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8" name="Google Shape;268;p78"/>
          <p:cNvSpPr>
            <a:spLocks noGrp="1"/>
          </p:cNvSpPr>
          <p:nvPr>
            <p:ph type="pic" idx="4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9" name="Google Shape;269;p78"/>
          <p:cNvSpPr>
            <a:spLocks noGrp="1"/>
          </p:cNvSpPr>
          <p:nvPr>
            <p:ph type="pic" idx="5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and Contents Layout">
  <p:cSld name="3_Images and Contents Layou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9"/>
          <p:cNvSpPr>
            <a:spLocks noGrp="1"/>
          </p:cNvSpPr>
          <p:nvPr>
            <p:ph type="pic" idx="2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2" name="Google Shape;272;p79"/>
          <p:cNvSpPr>
            <a:spLocks noGrp="1"/>
          </p:cNvSpPr>
          <p:nvPr>
            <p:ph type="pic" idx="3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3" name="Google Shape;273;p79"/>
          <p:cNvSpPr>
            <a:spLocks noGrp="1"/>
          </p:cNvSpPr>
          <p:nvPr>
            <p:ph type="pic" idx="4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4" name="Google Shape;274;p79"/>
          <p:cNvSpPr>
            <a:spLocks noGrp="1"/>
          </p:cNvSpPr>
          <p:nvPr>
            <p:ph type="pic" idx="5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5" name="Google Shape;275;p79"/>
          <p:cNvSpPr>
            <a:spLocks noGrp="1"/>
          </p:cNvSpPr>
          <p:nvPr>
            <p:ph type="pic" idx="6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 and Contents Layout">
  <p:cSld name="4_Images and Contents Layou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0"/>
          <p:cNvSpPr txBox="1">
            <a:spLocks noGrp="1"/>
          </p:cNvSpPr>
          <p:nvPr>
            <p:ph type="body" idx="1"/>
          </p:nvPr>
        </p:nvSpPr>
        <p:spPr>
          <a:xfrm>
            <a:off x="0" y="242176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80"/>
          <p:cNvSpPr txBox="1">
            <a:spLocks noGrp="1"/>
          </p:cNvSpPr>
          <p:nvPr>
            <p:ph type="body" idx="2"/>
          </p:nvPr>
        </p:nvSpPr>
        <p:spPr>
          <a:xfrm>
            <a:off x="0" y="1010261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73"/>
              </a:spcBef>
              <a:spcAft>
                <a:spcPts val="0"/>
              </a:spcAft>
              <a:buClr>
                <a:srgbClr val="3F3F3F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9" name="Google Shape;279;p80" descr="D:\Fullppt\005-PNG이미지\노트북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09388" y="1751814"/>
            <a:ext cx="8584243" cy="436608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80"/>
          <p:cNvSpPr>
            <a:spLocks noGrp="1"/>
          </p:cNvSpPr>
          <p:nvPr>
            <p:ph type="pic" idx="3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asic Layout">
  <p:cSld name="5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1"/>
          <p:cNvSpPr/>
          <p:nvPr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1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81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73"/>
              </a:spcBef>
              <a:spcAft>
                <a:spcPts val="0"/>
              </a:spcAft>
              <a:buClr>
                <a:srgbClr val="3F3F3F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81"/>
          <p:cNvSpPr/>
          <p:nvPr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81" descr="D:\Fullppt\PNG이미지\핸드폰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967" y="1438674"/>
            <a:ext cx="4497771" cy="544671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81"/>
          <p:cNvSpPr>
            <a:spLocks noGrp="1"/>
          </p:cNvSpPr>
          <p:nvPr>
            <p:ph type="pic" idx="3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ets layout">
  <p:cSld name="icon sets layou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2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90" name="Google Shape;290;p82"/>
          <p:cNvGrpSpPr/>
          <p:nvPr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291" name="Google Shape;291;p82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2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40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82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102"/>
          <p:cNvSpPr/>
          <p:nvPr/>
        </p:nvSpPr>
        <p:spPr>
          <a:xfrm>
            <a:off x="-20054" y="5839006"/>
            <a:ext cx="12212054" cy="794973"/>
          </a:xfrm>
          <a:custGeom>
            <a:avLst/>
            <a:gdLst/>
            <a:ahLst/>
            <a:cxnLst/>
            <a:rect l="l" t="t" r="r" b="b"/>
            <a:pathLst>
              <a:path w="5721090" h="372428" extrusionOk="0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02" name="Google Shape;302;p103"/>
          <p:cNvGrpSpPr/>
          <p:nvPr/>
        </p:nvGrpSpPr>
        <p:grpSpPr>
          <a:xfrm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303" name="Google Shape;303;p103"/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/>
              <a:ahLst/>
              <a:cxnLst/>
              <a:rect l="l" t="t" r="r" b="b"/>
              <a:pathLst>
                <a:path w="4797505" h="1771805" extrusionOk="0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" name="Google Shape;304;p103"/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305" name="Google Shape;305;p103"/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/>
                <a:ahLst/>
                <a:cxnLst/>
                <a:rect l="l" t="t" r="r" b="b"/>
                <a:pathLst>
                  <a:path w="517912" h="517912" extrusionOk="0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03"/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" name="Google Shape;307;p103"/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103"/>
          <p:cNvGrpSpPr/>
          <p:nvPr/>
        </p:nvGrpSpPr>
        <p:grpSpPr>
          <a:xfrm flipH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309" name="Google Shape;309;p103"/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/>
              <a:ahLst/>
              <a:cxnLst/>
              <a:rect l="l" t="t" r="r" b="b"/>
              <a:pathLst>
                <a:path w="4797505" h="1771805" extrusionOk="0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0" name="Google Shape;310;p103"/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311" name="Google Shape;311;p103"/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/>
                <a:ahLst/>
                <a:cxnLst/>
                <a:rect l="l" t="t" r="r" b="b"/>
                <a:pathLst>
                  <a:path w="517912" h="517912" extrusionOk="0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03"/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3" name="Google Shape;313;p103"/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tyle slide layout">
  <p:cSld name="6_Style slide layout">
    <p:bg>
      <p:bgPr>
        <a:solidFill>
          <a:schemeClr val="accen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yle slide layout">
  <p:cSld name="1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6"/>
          <p:cNvSpPr/>
          <p:nvPr/>
        </p:nvSpPr>
        <p:spPr>
          <a:xfrm>
            <a:off x="2893325" y="0"/>
            <a:ext cx="8973404" cy="6858000"/>
          </a:xfrm>
          <a:custGeom>
            <a:avLst/>
            <a:gdLst/>
            <a:ahLst/>
            <a:cxnLst/>
            <a:rect l="l" t="t" r="r" b="b"/>
            <a:pathLst>
              <a:path w="9202402" h="6858000" extrusionOk="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2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06"/>
          <p:cNvSpPr/>
          <p:nvPr/>
        </p:nvSpPr>
        <p:spPr>
          <a:xfrm>
            <a:off x="3218596" y="0"/>
            <a:ext cx="8973404" cy="6858000"/>
          </a:xfrm>
          <a:custGeom>
            <a:avLst/>
            <a:gdLst/>
            <a:ahLst/>
            <a:cxnLst/>
            <a:rect l="l" t="t" r="r" b="b"/>
            <a:pathLst>
              <a:path w="9202402" h="6858000" extrusionOk="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tyle slide layout">
  <p:cSld name="4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tyle slide layout">
  <p:cSld name="3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yle slide layout">
  <p:cSld name="2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tyle slide layout">
  <p:cSld name="5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0"/>
          <p:cNvSpPr>
            <a:spLocks noGrp="1"/>
          </p:cNvSpPr>
          <p:nvPr>
            <p:ph type="pic" idx="2"/>
          </p:nvPr>
        </p:nvSpPr>
        <p:spPr>
          <a:xfrm>
            <a:off x="5407010" y="2578730"/>
            <a:ext cx="1786270" cy="178627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4" name="Google Shape;324;p110"/>
          <p:cNvSpPr>
            <a:spLocks noGrp="1"/>
          </p:cNvSpPr>
          <p:nvPr>
            <p:ph type="pic" idx="3"/>
          </p:nvPr>
        </p:nvSpPr>
        <p:spPr>
          <a:xfrm>
            <a:off x="7584660" y="2578730"/>
            <a:ext cx="1786270" cy="178627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5" name="Google Shape;325;p110"/>
          <p:cNvSpPr>
            <a:spLocks noGrp="1"/>
          </p:cNvSpPr>
          <p:nvPr>
            <p:ph type="pic" idx="4"/>
          </p:nvPr>
        </p:nvSpPr>
        <p:spPr>
          <a:xfrm>
            <a:off x="9762309" y="2578730"/>
            <a:ext cx="1786270" cy="178627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1"/>
          <p:cNvSpPr/>
          <p:nvPr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68A9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11" descr="D:\KBM-정애\014-Fullppt\PNG이미지\탭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552" y="1709312"/>
            <a:ext cx="3530683" cy="43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11" descr="D:\KBM-정애\014-Fullppt\PNG이미지\핸드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310" y="3259539"/>
            <a:ext cx="2660906" cy="322372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11"/>
          <p:cNvSpPr>
            <a:spLocks noGrp="1"/>
          </p:cNvSpPr>
          <p:nvPr>
            <p:ph type="pic" idx="2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1" name="Google Shape;331;p111"/>
          <p:cNvSpPr>
            <a:spLocks noGrp="1"/>
          </p:cNvSpPr>
          <p:nvPr>
            <p:ph type="pic" idx="3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asic Layout">
  <p:cSld name="11_Basic Layout"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2"/>
          <p:cNvSpPr/>
          <p:nvPr/>
        </p:nvSpPr>
        <p:spPr>
          <a:xfrm>
            <a:off x="-20054" y="5839006"/>
            <a:ext cx="12212054" cy="794973"/>
          </a:xfrm>
          <a:custGeom>
            <a:avLst/>
            <a:gdLst/>
            <a:ahLst/>
            <a:cxnLst/>
            <a:rect l="l" t="t" r="r" b="b"/>
            <a:pathLst>
              <a:path w="5721090" h="372428" extrusionOk="0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2"/>
          <p:cNvSpPr/>
          <p:nvPr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rgbClr val="9ED7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12"/>
          <p:cNvSpPr/>
          <p:nvPr/>
        </p:nvSpPr>
        <p:spPr>
          <a:xfrm rot="10800000">
            <a:off x="11280575" y="7851"/>
            <a:ext cx="911424" cy="6858000"/>
          </a:xfrm>
          <a:prstGeom prst="rtTriangle">
            <a:avLst/>
          </a:prstGeom>
          <a:solidFill>
            <a:srgbClr val="9ED7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1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112"/>
          <p:cNvSpPr/>
          <p:nvPr/>
        </p:nvSpPr>
        <p:spPr>
          <a:xfrm>
            <a:off x="4329288" y="166121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0053" y="2081880"/>
            <a:ext cx="4505652" cy="393783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12"/>
          <p:cNvSpPr>
            <a:spLocks noGrp="1"/>
          </p:cNvSpPr>
          <p:nvPr>
            <p:ph type="pic" idx="2"/>
          </p:nvPr>
        </p:nvSpPr>
        <p:spPr>
          <a:xfrm>
            <a:off x="1063434" y="2240518"/>
            <a:ext cx="4198167" cy="24604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3"/>
          <p:cNvSpPr txBox="1">
            <a:spLocks noGrp="1"/>
          </p:cNvSpPr>
          <p:nvPr>
            <p:ph type="body" idx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4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114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14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14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14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14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14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14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s &amp; Contents Layout">
  <p:cSld name="14_Images &amp; Contents Layout"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5"/>
          <p:cNvSpPr/>
          <p:nvPr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15"/>
          <p:cNvSpPr txBox="1">
            <a:spLocks noGrp="1"/>
          </p:cNvSpPr>
          <p:nvPr>
            <p:ph type="title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4" name="Google Shape;354;p115"/>
          <p:cNvSpPr>
            <a:spLocks noGrp="1"/>
          </p:cNvSpPr>
          <p:nvPr>
            <p:ph type="pic" idx="2"/>
          </p:nvPr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5" name="Google Shape;355;p115"/>
          <p:cNvSpPr/>
          <p:nvPr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115"/>
          <p:cNvGrpSpPr/>
          <p:nvPr/>
        </p:nvGrpSpPr>
        <p:grpSpPr>
          <a:xfrm>
            <a:off x="5688624" y="5899288"/>
            <a:ext cx="6170002" cy="862288"/>
            <a:chOff x="-711608" y="4905446"/>
            <a:chExt cx="12267395" cy="1714429"/>
          </a:xfrm>
        </p:grpSpPr>
        <p:sp>
          <p:nvSpPr>
            <p:cNvPr id="357" name="Google Shape;357;p115"/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/>
              <a:ahLst/>
              <a:cxnLst/>
              <a:rect l="l" t="t" r="r" b="b"/>
              <a:pathLst>
                <a:path w="4797505" h="1771805" extrusionOk="0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8" name="Google Shape;358;p115"/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359" name="Google Shape;359;p115"/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/>
                <a:ahLst/>
                <a:cxnLst/>
                <a:rect l="l" t="t" r="r" b="b"/>
                <a:pathLst>
                  <a:path w="517912" h="517912" extrusionOk="0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15"/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1" name="Google Shape;361;p115"/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Images &amp; Contents Layout">
  <p:cSld name="26_Images &amp; Contents Layou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6"/>
          <p:cNvSpPr>
            <a:spLocks noGrp="1"/>
          </p:cNvSpPr>
          <p:nvPr>
            <p:ph type="pic" idx="2"/>
          </p:nvPr>
        </p:nvSpPr>
        <p:spPr>
          <a:xfrm>
            <a:off x="0" y="1455235"/>
            <a:ext cx="12192000" cy="2908535"/>
          </a:xfrm>
          <a:prstGeom prst="rect">
            <a:avLst/>
          </a:prstGeom>
          <a:solidFill>
            <a:srgbClr val="BEBFBF">
              <a:alpha val="29803"/>
            </a:srgbClr>
          </a:solidFill>
          <a:ln>
            <a:noFill/>
          </a:ln>
        </p:spPr>
      </p:sp>
      <p:sp>
        <p:nvSpPr>
          <p:cNvPr id="364" name="Google Shape;364;p116"/>
          <p:cNvSpPr/>
          <p:nvPr/>
        </p:nvSpPr>
        <p:spPr>
          <a:xfrm>
            <a:off x="0" y="1255759"/>
            <a:ext cx="12192000" cy="213812"/>
          </a:xfrm>
          <a:prstGeom prst="rect">
            <a:avLst/>
          </a:prstGeom>
          <a:solidFill>
            <a:srgbClr val="319C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16"/>
          <p:cNvSpPr/>
          <p:nvPr/>
        </p:nvSpPr>
        <p:spPr>
          <a:xfrm>
            <a:off x="-20054" y="5839006"/>
            <a:ext cx="12212054" cy="794973"/>
          </a:xfrm>
          <a:custGeom>
            <a:avLst/>
            <a:gdLst/>
            <a:ahLst/>
            <a:cxnLst/>
            <a:rect l="l" t="t" r="r" b="b"/>
            <a:pathLst>
              <a:path w="5721090" h="372428" extrusionOk="0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Images &amp; Contents Layout">
  <p:cSld name="27_Images &amp; Contents Layou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7"/>
          <p:cNvSpPr/>
          <p:nvPr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17"/>
          <p:cNvSpPr>
            <a:spLocks noGrp="1"/>
          </p:cNvSpPr>
          <p:nvPr>
            <p:ph type="pic" idx="2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9" name="Google Shape;369;p117"/>
          <p:cNvSpPr>
            <a:spLocks noGrp="1"/>
          </p:cNvSpPr>
          <p:nvPr>
            <p:ph type="pic" idx="3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0" name="Google Shape;370;p117"/>
          <p:cNvSpPr>
            <a:spLocks noGrp="1"/>
          </p:cNvSpPr>
          <p:nvPr>
            <p:ph type="pic" idx="4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캡션 있는 콘텐츠">
  <p:cSld name="5_캡션 있는 콘텐츠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18"/>
          <p:cNvSpPr>
            <a:spLocks noGrp="1"/>
          </p:cNvSpPr>
          <p:nvPr>
            <p:ph type="pic" idx="2"/>
          </p:nvPr>
        </p:nvSpPr>
        <p:spPr>
          <a:xfrm>
            <a:off x="0" y="0"/>
            <a:ext cx="826550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jp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5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jp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"/>
          <p:cNvGrpSpPr/>
          <p:nvPr/>
        </p:nvGrpSpPr>
        <p:grpSpPr>
          <a:xfrm>
            <a:off x="1029810" y="1099073"/>
            <a:ext cx="11197702" cy="2109978"/>
            <a:chOff x="-1421859" y="1077822"/>
            <a:chExt cx="11197702" cy="2109978"/>
          </a:xfrm>
        </p:grpSpPr>
        <p:grpSp>
          <p:nvGrpSpPr>
            <p:cNvPr id="378" name="Google Shape;378;p1"/>
            <p:cNvGrpSpPr/>
            <p:nvPr/>
          </p:nvGrpSpPr>
          <p:grpSpPr>
            <a:xfrm>
              <a:off x="-1421859" y="1077822"/>
              <a:ext cx="11197702" cy="2109978"/>
              <a:chOff x="-1421859" y="1077822"/>
              <a:chExt cx="11197702" cy="2109978"/>
            </a:xfrm>
          </p:grpSpPr>
          <p:pic>
            <p:nvPicPr>
              <p:cNvPr id="379" name="Google Shape;379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099443" y="1808913"/>
                <a:ext cx="1676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1676400" h="495300" extrusionOk="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380" name="Google Shape;380;p1"/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409575" extrusionOk="0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1" name="Google Shape;381;p1"/>
              <p:cNvPicPr preferRelativeResize="0"/>
              <p:nvPr/>
            </p:nvPicPr>
            <p:blipFill rotWithShape="1">
              <a:blip r:embed="rId4">
                <a:alphaModFix/>
              </a:blip>
              <a:srcRect l="-8934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676900" h="495300" extrusionOk="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382" name="Google Shape;382;p1"/>
              <p:cNvSpPr/>
              <p:nvPr/>
            </p:nvSpPr>
            <p:spPr>
              <a:xfrm>
                <a:off x="-1421859" y="1860842"/>
                <a:ext cx="6633101" cy="372428"/>
              </a:xfrm>
              <a:custGeom>
                <a:avLst/>
                <a:gdLst/>
                <a:ahLst/>
                <a:cxnLst/>
                <a:rect l="l" t="t" r="r" b="b"/>
                <a:pathLst>
                  <a:path w="5196891" h="372428" extrusionOk="0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3" name="Google Shape;383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082352" y="1731618"/>
                <a:ext cx="904875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w="904875" h="800100" extrusionOk="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384" name="Google Shape;384;p1"/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95325" extrusionOk="0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5" name="Google Shape;385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653852" y="2058516"/>
                <a:ext cx="904875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w="904875" h="800100" extrusionOk="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386" name="Google Shape;386;p1"/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95325" extrusionOk="0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7" name="Google Shape;387;p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649280" y="1404720"/>
                <a:ext cx="904875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w="904875" h="800100" extrusionOk="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388" name="Google Shape;388;p1"/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95325" extrusionOk="0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9" name="Google Shape;389;p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354636" y="1731618"/>
                <a:ext cx="904875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w="904875" h="800100" extrusionOk="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390" name="Google Shape;390;p1"/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95325" extrusionOk="0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1" name="Google Shape;391;p1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6218494" y="2387700"/>
                <a:ext cx="904875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w="904875" h="800100" extrusionOk="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392" name="Google Shape;392;p1"/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95325" extrusionOk="0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3" name="Google Shape;393;p1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6218494" y="1731618"/>
                <a:ext cx="904875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w="904875" h="800100" extrusionOk="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394" name="Google Shape;394;p1"/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95325" extrusionOk="0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5" name="Google Shape;395;p1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218494" y="1077822"/>
                <a:ext cx="904875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w="904875" h="800100" extrusionOk="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396" name="Google Shape;396;p1"/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95325" extrusionOk="0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1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6785422" y="1409292"/>
                <a:ext cx="904875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w="904875" h="800100" extrusionOk="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398" name="Google Shape;398;p1"/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95325" extrusionOk="0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9" name="Google Shape;399;p1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6783136" y="2056230"/>
                <a:ext cx="904875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w="904875" h="800100" extrusionOk="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00" name="Google Shape;400;p1"/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95325" extrusionOk="0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"/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"/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"/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"/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"/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"/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"/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"/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"/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"/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"/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"/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"/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"/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"/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"/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"/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"/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"/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"/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"/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"/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"/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"/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"/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"/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"/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"/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"/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0" name="Google Shape;430;p1"/>
            <p:cNvSpPr/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 extrusionOk="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"/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 extrusionOk="0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"/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 extrusionOk="0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 extrusionOk="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"/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 extrusionOk="0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"/>
            <p:cNvSpPr/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 extrusionOk="0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 extrusionOk="0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 extrusionOk="0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 extrusionOk="0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1"/>
          <p:cNvSpPr txBox="1"/>
          <p:nvPr/>
        </p:nvSpPr>
        <p:spPr>
          <a:xfrm>
            <a:off x="870203" y="320667"/>
            <a:ext cx="480606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I-claim</a:t>
            </a:r>
            <a:endParaRPr sz="8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1"/>
          <p:cNvSpPr txBox="1"/>
          <p:nvPr/>
        </p:nvSpPr>
        <p:spPr>
          <a:xfrm>
            <a:off x="870203" y="3160063"/>
            <a:ext cx="1080042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dirty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เงื่อนไขการเคลมประกันสุขภาพ  </a:t>
            </a:r>
            <a:endParaRPr sz="6000" b="1" dirty="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grpSp>
        <p:nvGrpSpPr>
          <p:cNvPr id="441" name="Google Shape;441;p1"/>
          <p:cNvGrpSpPr/>
          <p:nvPr/>
        </p:nvGrpSpPr>
        <p:grpSpPr>
          <a:xfrm>
            <a:off x="1252220" y="4900886"/>
            <a:ext cx="9687560" cy="987420"/>
            <a:chOff x="963169" y="5512694"/>
            <a:chExt cx="9687560" cy="987420"/>
          </a:xfrm>
        </p:grpSpPr>
        <p:grpSp>
          <p:nvGrpSpPr>
            <p:cNvPr id="442" name="Google Shape;442;p1"/>
            <p:cNvGrpSpPr/>
            <p:nvPr/>
          </p:nvGrpSpPr>
          <p:grpSpPr>
            <a:xfrm>
              <a:off x="963169" y="5512694"/>
              <a:ext cx="9687560" cy="987420"/>
              <a:chOff x="974803" y="5549914"/>
              <a:chExt cx="9687560" cy="987420"/>
            </a:xfrm>
          </p:grpSpPr>
          <p:grpSp>
            <p:nvGrpSpPr>
              <p:cNvPr id="443" name="Google Shape;443;p1"/>
              <p:cNvGrpSpPr/>
              <p:nvPr/>
            </p:nvGrpSpPr>
            <p:grpSpPr>
              <a:xfrm>
                <a:off x="974803" y="5549914"/>
                <a:ext cx="9687560" cy="987420"/>
                <a:chOff x="974803" y="5549914"/>
                <a:chExt cx="9687560" cy="987420"/>
              </a:xfrm>
            </p:grpSpPr>
            <p:pic>
              <p:nvPicPr>
                <p:cNvPr id="444" name="Google Shape;444;p1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974803" y="5579061"/>
                  <a:ext cx="958273" cy="9582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5" name="Google Shape;445;p1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/>
                <a:stretch/>
              </p:blipFill>
              <p:spPr>
                <a:xfrm>
                  <a:off x="6369512" y="5579061"/>
                  <a:ext cx="958273" cy="9582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6" name="Google Shape;446;p1"/>
                <p:cNvPicPr preferRelativeResize="0"/>
                <p:nvPr/>
              </p:nvPicPr>
              <p:blipFill rotWithShape="1">
                <a:blip r:embed="rId16">
                  <a:alphaModFix/>
                </a:blip>
                <a:srcRect/>
                <a:stretch/>
              </p:blipFill>
              <p:spPr>
                <a:xfrm>
                  <a:off x="8555105" y="5549914"/>
                  <a:ext cx="987420" cy="9874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7" name="Google Shape;447;p1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/>
                <a:stretch/>
              </p:blipFill>
              <p:spPr>
                <a:xfrm>
                  <a:off x="9695512" y="5570483"/>
                  <a:ext cx="966851" cy="9668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8" name="Google Shape;448;p1"/>
                <p:cNvPicPr preferRelativeResize="0"/>
                <p:nvPr/>
              </p:nvPicPr>
              <p:blipFill rotWithShape="1">
                <a:blip r:embed="rId18">
                  <a:alphaModFix/>
                </a:blip>
                <a:srcRect/>
                <a:stretch/>
              </p:blipFill>
              <p:spPr>
                <a:xfrm>
                  <a:off x="5256788" y="5570483"/>
                  <a:ext cx="966851" cy="9668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49" name="Google Shape;449;p1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4143308" y="5565420"/>
                <a:ext cx="967607" cy="9668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50" name="Google Shape;450;p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018030" y="5587131"/>
              <a:ext cx="2017055" cy="9129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1" name="Google Shape;451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33887" y="4930033"/>
            <a:ext cx="953210" cy="953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10"/>
          <p:cNvGrpSpPr/>
          <p:nvPr/>
        </p:nvGrpSpPr>
        <p:grpSpPr>
          <a:xfrm>
            <a:off x="-275307" y="3630991"/>
            <a:ext cx="12324090" cy="2740336"/>
            <a:chOff x="-255642" y="1375372"/>
            <a:chExt cx="12324090" cy="2740336"/>
          </a:xfrm>
        </p:grpSpPr>
        <p:grpSp>
          <p:nvGrpSpPr>
            <p:cNvPr id="599" name="Google Shape;599;p10"/>
            <p:cNvGrpSpPr/>
            <p:nvPr/>
          </p:nvGrpSpPr>
          <p:grpSpPr>
            <a:xfrm>
              <a:off x="6932175" y="1375372"/>
              <a:ext cx="2740336" cy="2740336"/>
              <a:chOff x="7624212" y="1447744"/>
              <a:chExt cx="2740336" cy="2740336"/>
            </a:xfrm>
          </p:grpSpPr>
          <p:sp>
            <p:nvSpPr>
              <p:cNvPr id="600" name="Google Shape;600;p10"/>
              <p:cNvSpPr/>
              <p:nvPr/>
            </p:nvSpPr>
            <p:spPr>
              <a:xfrm rot="2700000">
                <a:off x="8025525" y="1849057"/>
                <a:ext cx="1937710" cy="1937710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0"/>
              <p:cNvSpPr/>
              <p:nvPr/>
            </p:nvSpPr>
            <p:spPr>
              <a:xfrm>
                <a:off x="8118763" y="1947203"/>
                <a:ext cx="1731571" cy="173157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3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10"/>
            <p:cNvGrpSpPr/>
            <p:nvPr/>
          </p:nvGrpSpPr>
          <p:grpSpPr>
            <a:xfrm>
              <a:off x="4536236" y="1375372"/>
              <a:ext cx="2740336" cy="2740336"/>
              <a:chOff x="5082808" y="1447744"/>
              <a:chExt cx="2740336" cy="2740336"/>
            </a:xfrm>
          </p:grpSpPr>
          <p:sp>
            <p:nvSpPr>
              <p:cNvPr id="603" name="Google Shape;603;p10"/>
              <p:cNvSpPr/>
              <p:nvPr/>
            </p:nvSpPr>
            <p:spPr>
              <a:xfrm rot="2700000">
                <a:off x="5484121" y="1849057"/>
                <a:ext cx="1937710" cy="1937710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0"/>
              <p:cNvSpPr/>
              <p:nvPr/>
            </p:nvSpPr>
            <p:spPr>
              <a:xfrm>
                <a:off x="5577359" y="1947203"/>
                <a:ext cx="1731571" cy="173157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3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5" name="Google Shape;605;p10"/>
            <p:cNvGrpSpPr/>
            <p:nvPr/>
          </p:nvGrpSpPr>
          <p:grpSpPr>
            <a:xfrm>
              <a:off x="2140297" y="1375372"/>
              <a:ext cx="2740336" cy="2740336"/>
              <a:chOff x="2541404" y="1447744"/>
              <a:chExt cx="2740336" cy="2740336"/>
            </a:xfrm>
          </p:grpSpPr>
          <p:sp>
            <p:nvSpPr>
              <p:cNvPr id="606" name="Google Shape;606;p10"/>
              <p:cNvSpPr/>
              <p:nvPr/>
            </p:nvSpPr>
            <p:spPr>
              <a:xfrm rot="2700000">
                <a:off x="2942717" y="1849057"/>
                <a:ext cx="1937710" cy="1937710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0"/>
              <p:cNvSpPr/>
              <p:nvPr/>
            </p:nvSpPr>
            <p:spPr>
              <a:xfrm>
                <a:off x="3035955" y="1947203"/>
                <a:ext cx="1731571" cy="173157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3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8" name="Google Shape;608;p10"/>
            <p:cNvGrpSpPr/>
            <p:nvPr/>
          </p:nvGrpSpPr>
          <p:grpSpPr>
            <a:xfrm>
              <a:off x="-255642" y="1375372"/>
              <a:ext cx="2740336" cy="2740336"/>
              <a:chOff x="0" y="1447744"/>
              <a:chExt cx="2740336" cy="2740336"/>
            </a:xfrm>
          </p:grpSpPr>
          <p:sp>
            <p:nvSpPr>
              <p:cNvPr id="609" name="Google Shape;609;p10"/>
              <p:cNvSpPr/>
              <p:nvPr/>
            </p:nvSpPr>
            <p:spPr>
              <a:xfrm rot="2700000">
                <a:off x="401313" y="1849057"/>
                <a:ext cx="1937710" cy="1937710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0"/>
              <p:cNvSpPr/>
              <p:nvPr/>
            </p:nvSpPr>
            <p:spPr>
              <a:xfrm>
                <a:off x="494551" y="1947203"/>
                <a:ext cx="1731571" cy="173157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3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1" name="Google Shape;611;p10"/>
            <p:cNvGrpSpPr/>
            <p:nvPr/>
          </p:nvGrpSpPr>
          <p:grpSpPr>
            <a:xfrm>
              <a:off x="9328112" y="1375372"/>
              <a:ext cx="2740336" cy="2740336"/>
              <a:chOff x="9593589" y="1375372"/>
              <a:chExt cx="2740336" cy="2740336"/>
            </a:xfrm>
          </p:grpSpPr>
          <p:sp>
            <p:nvSpPr>
              <p:cNvPr id="612" name="Google Shape;612;p10"/>
              <p:cNvSpPr/>
              <p:nvPr/>
            </p:nvSpPr>
            <p:spPr>
              <a:xfrm rot="2700000">
                <a:off x="9994902" y="1776685"/>
                <a:ext cx="1937710" cy="1937710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0"/>
              <p:cNvSpPr/>
              <p:nvPr/>
            </p:nvSpPr>
            <p:spPr>
              <a:xfrm>
                <a:off x="10088140" y="1874831"/>
                <a:ext cx="1731571" cy="173157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3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4" name="Google Shape;614;p10"/>
          <p:cNvSpPr txBox="1">
            <a:spLocks noGrp="1"/>
          </p:cNvSpPr>
          <p:nvPr>
            <p:ph type="body" idx="1"/>
          </p:nvPr>
        </p:nvSpPr>
        <p:spPr>
          <a:xfrm>
            <a:off x="0" y="243294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5848B"/>
              </a:buClr>
              <a:buSzPts val="6000"/>
              <a:buNone/>
            </a:pPr>
            <a:r>
              <a:rPr lang="th-TH" sz="6000" b="1" i="0" u="none" strike="noStrike">
                <a:solidFill>
                  <a:srgbClr val="25848B"/>
                </a:solidFill>
                <a:latin typeface="Sarabun"/>
                <a:ea typeface="Sarabun"/>
                <a:cs typeface="Sarabun"/>
                <a:sym typeface="Sarabun"/>
              </a:rPr>
              <a:t>Flow OPD Claim</a:t>
            </a:r>
            <a:endParaRPr sz="16600">
              <a:solidFill>
                <a:srgbClr val="25848B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615" name="Google Shape;615;p10"/>
          <p:cNvSpPr txBox="1"/>
          <p:nvPr/>
        </p:nvSpPr>
        <p:spPr>
          <a:xfrm>
            <a:off x="148644" y="4580736"/>
            <a:ext cx="18021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คนไข้แสดง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บัตรประชาชน</a:t>
            </a:r>
            <a:endParaRPr sz="24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616" name="Google Shape;616;p10"/>
          <p:cNvSpPr txBox="1"/>
          <p:nvPr/>
        </p:nvSpPr>
        <p:spPr>
          <a:xfrm>
            <a:off x="706487" y="3293806"/>
            <a:ext cx="757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858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000" b="1">
              <a:solidFill>
                <a:srgbClr val="268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0"/>
          <p:cNvSpPr txBox="1"/>
          <p:nvPr/>
        </p:nvSpPr>
        <p:spPr>
          <a:xfrm>
            <a:off x="3102155" y="3293806"/>
            <a:ext cx="757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858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00" b="1">
              <a:solidFill>
                <a:srgbClr val="268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0"/>
          <p:cNvSpPr txBox="1"/>
          <p:nvPr/>
        </p:nvSpPr>
        <p:spPr>
          <a:xfrm>
            <a:off x="5518027" y="3273968"/>
            <a:ext cx="757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858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000" b="1">
              <a:solidFill>
                <a:srgbClr val="268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0"/>
          <p:cNvSpPr txBox="1"/>
          <p:nvPr/>
        </p:nvSpPr>
        <p:spPr>
          <a:xfrm>
            <a:off x="7894304" y="3293806"/>
            <a:ext cx="757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FA2AB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00" b="1">
              <a:solidFill>
                <a:srgbClr val="2FA2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0"/>
          <p:cNvSpPr txBox="1"/>
          <p:nvPr/>
        </p:nvSpPr>
        <p:spPr>
          <a:xfrm>
            <a:off x="10271229" y="3293806"/>
            <a:ext cx="757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858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000" b="1">
              <a:solidFill>
                <a:srgbClr val="268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0"/>
          <p:cNvSpPr txBox="1"/>
          <p:nvPr/>
        </p:nvSpPr>
        <p:spPr>
          <a:xfrm>
            <a:off x="2595757" y="4271490"/>
            <a:ext cx="17900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โรงพยาบาล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ตรวจสอบสิทธิ์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ผ่านระบบ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I-Claim</a:t>
            </a:r>
            <a:endParaRPr/>
          </a:p>
        </p:txBody>
      </p:sp>
      <p:sp>
        <p:nvSpPr>
          <p:cNvPr id="622" name="Google Shape;622;p10"/>
          <p:cNvSpPr txBox="1"/>
          <p:nvPr/>
        </p:nvSpPr>
        <p:spPr>
          <a:xfrm>
            <a:off x="4960185" y="4573304"/>
            <a:ext cx="18021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เข้ารับการ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ตรวจรักษา</a:t>
            </a:r>
            <a:endParaRPr sz="24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623" name="Google Shape;623;p10"/>
          <p:cNvSpPr txBox="1"/>
          <p:nvPr/>
        </p:nvSpPr>
        <p:spPr>
          <a:xfrm>
            <a:off x="7387636" y="4251826"/>
            <a:ext cx="17900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โรงพยาบาล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ส่งเคลม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ผ่านระบบ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I-Claim</a:t>
            </a:r>
            <a:endParaRPr/>
          </a:p>
        </p:txBody>
      </p:sp>
      <p:sp>
        <p:nvSpPr>
          <p:cNvPr id="624" name="Google Shape;624;p10"/>
          <p:cNvSpPr txBox="1"/>
          <p:nvPr/>
        </p:nvSpPr>
        <p:spPr>
          <a:xfrm>
            <a:off x="9783574" y="4396069"/>
            <a:ext cx="179008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คนไข้ชำระ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ส่วนเกินสิทธิ์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(ถ้ามี)</a:t>
            </a:r>
            <a:endParaRPr sz="24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cxnSp>
        <p:nvCxnSpPr>
          <p:cNvPr id="625" name="Google Shape;625;p10"/>
          <p:cNvCxnSpPr>
            <a:stCxn id="616" idx="3"/>
            <a:endCxn id="617" idx="1"/>
          </p:cNvCxnSpPr>
          <p:nvPr/>
        </p:nvCxnSpPr>
        <p:spPr>
          <a:xfrm>
            <a:off x="1463571" y="3647749"/>
            <a:ext cx="1638600" cy="0"/>
          </a:xfrm>
          <a:prstGeom prst="straightConnector1">
            <a:avLst/>
          </a:prstGeom>
          <a:noFill/>
          <a:ln w="19050" cap="flat" cmpd="sng">
            <a:solidFill>
              <a:srgbClr val="3FC1CB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626" name="Google Shape;626;p10"/>
          <p:cNvCxnSpPr/>
          <p:nvPr/>
        </p:nvCxnSpPr>
        <p:spPr>
          <a:xfrm>
            <a:off x="3975781" y="3652646"/>
            <a:ext cx="1638584" cy="0"/>
          </a:xfrm>
          <a:prstGeom prst="straightConnector1">
            <a:avLst/>
          </a:prstGeom>
          <a:noFill/>
          <a:ln w="19050" cap="flat" cmpd="sng">
            <a:solidFill>
              <a:srgbClr val="3FC1CB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627" name="Google Shape;627;p10"/>
          <p:cNvCxnSpPr/>
          <p:nvPr/>
        </p:nvCxnSpPr>
        <p:spPr>
          <a:xfrm>
            <a:off x="6260669" y="3647749"/>
            <a:ext cx="1638584" cy="0"/>
          </a:xfrm>
          <a:prstGeom prst="straightConnector1">
            <a:avLst/>
          </a:prstGeom>
          <a:noFill/>
          <a:ln w="19050" cap="flat" cmpd="sng">
            <a:solidFill>
              <a:srgbClr val="3FC1CB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628" name="Google Shape;628;p10"/>
          <p:cNvCxnSpPr/>
          <p:nvPr/>
        </p:nvCxnSpPr>
        <p:spPr>
          <a:xfrm>
            <a:off x="8669922" y="3652646"/>
            <a:ext cx="1638584" cy="0"/>
          </a:xfrm>
          <a:prstGeom prst="straightConnector1">
            <a:avLst/>
          </a:prstGeom>
          <a:noFill/>
          <a:ln w="19050" cap="flat" cmpd="sng">
            <a:solidFill>
              <a:srgbClr val="3FC1CB"/>
            </a:solidFill>
            <a:prstDash val="dash"/>
            <a:round/>
            <a:headEnd type="none" w="sm" len="sm"/>
            <a:tailEnd type="triangle" w="med" len="med"/>
          </a:ln>
        </p:spPr>
      </p:cxnSp>
      <p:pic>
        <p:nvPicPr>
          <p:cNvPr id="629" name="Google Shape;6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54" y="1507952"/>
            <a:ext cx="1731414" cy="156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4507" y="1463282"/>
            <a:ext cx="1792379" cy="161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7636" y="1498013"/>
            <a:ext cx="1536325" cy="173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3574" y="1444601"/>
            <a:ext cx="2024047" cy="185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4773" y="1028137"/>
            <a:ext cx="2743438" cy="24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1"/>
          <p:cNvSpPr/>
          <p:nvPr/>
        </p:nvSpPr>
        <p:spPr>
          <a:xfrm>
            <a:off x="165" y="1"/>
            <a:ext cx="12191835" cy="3115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1"/>
          <p:cNvSpPr/>
          <p:nvPr/>
        </p:nvSpPr>
        <p:spPr>
          <a:xfrm>
            <a:off x="0" y="3115098"/>
            <a:ext cx="12191835" cy="3742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0" name="Google Shape;6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657" y="3264882"/>
            <a:ext cx="7959521" cy="293245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1"/>
          <p:cNvSpPr txBox="1"/>
          <p:nvPr/>
        </p:nvSpPr>
        <p:spPr>
          <a:xfrm>
            <a:off x="2085657" y="1221009"/>
            <a:ext cx="80206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6000"/>
              <a:buFont typeface="Sarabun"/>
              <a:buNone/>
            </a:pPr>
            <a:r>
              <a:rPr lang="th-TH" sz="6000" b="1" i="0" u="none" strike="noStrike" cap="none">
                <a:solidFill>
                  <a:srgbClr val="222A35"/>
                </a:solidFill>
                <a:latin typeface="Sarabun"/>
                <a:ea typeface="Sarabun"/>
                <a:cs typeface="Sarabun"/>
                <a:sym typeface="Sarabun"/>
              </a:rPr>
              <a:t>เงื่อนไขการเคลมประกันสุขภาพ IPD  </a:t>
            </a:r>
            <a:endParaRPr sz="6000" b="1" i="0" u="none" strike="noStrike" cap="none">
              <a:solidFill>
                <a:srgbClr val="222A35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"/>
          <p:cNvSpPr txBox="1"/>
          <p:nvPr/>
        </p:nvSpPr>
        <p:spPr>
          <a:xfrm>
            <a:off x="358877" y="138040"/>
            <a:ext cx="11474245" cy="923330"/>
          </a:xfrm>
          <a:prstGeom prst="rect">
            <a:avLst/>
          </a:prstGeom>
          <a:solidFill>
            <a:srgbClr val="00B0F0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คำนิยาม</a:t>
            </a:r>
            <a:endParaRPr/>
          </a:p>
        </p:txBody>
      </p:sp>
      <p:sp>
        <p:nvSpPr>
          <p:cNvPr id="647" name="Google Shape;647;p12"/>
          <p:cNvSpPr/>
          <p:nvPr/>
        </p:nvSpPr>
        <p:spPr>
          <a:xfrm>
            <a:off x="4704995" y="2977395"/>
            <a:ext cx="6815795" cy="3536692"/>
          </a:xfrm>
          <a:prstGeom prst="snip2SameRect">
            <a:avLst>
              <a:gd name="adj1" fmla="val 13119"/>
              <a:gd name="adj2" fmla="val 0"/>
            </a:avLst>
          </a:prstGeom>
          <a:solidFill>
            <a:srgbClr val="CDF2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หมายถึง </a:t>
            </a:r>
            <a:endParaRPr sz="2300" b="1" i="0" u="none" strike="noStrike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ผู้ป่วยที่มีความจำเป็นทางการแพท</a:t>
            </a:r>
            <a:r>
              <a:rPr lang="th-TH" sz="23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ย์ต้อ</a:t>
            </a:r>
            <a:r>
              <a:rPr lang="th-TH" sz="23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งเข้าพักรักษาตัวในโรงพยาบาล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เพื่อการรักษาพยาบาลการบาดเจ็บหรือการป่วยอย่าง</a:t>
            </a:r>
            <a:r>
              <a:rPr lang="th-TH" sz="23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ต่อเ</a:t>
            </a:r>
            <a:r>
              <a:rPr lang="th-TH" sz="23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นื่อง</a:t>
            </a:r>
            <a:endParaRPr sz="2300" b="1" i="0" u="none" strike="noStrike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เป็นเวลาไม่น้อยกว่า 6 ชั่วโมง ซึ่ง</a:t>
            </a:r>
            <a:r>
              <a:rPr lang="th-TH" sz="23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ต้อง</a:t>
            </a:r>
            <a:r>
              <a:rPr lang="th-TH" sz="23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ลงทะเบียนเป็นผู้ป่วยใน </a:t>
            </a:r>
            <a:endParaRPr sz="2300" b="1" i="0" u="none" strike="noStrike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และให้รวมถึงกรณีรับตัวไว้เป็นผู้ป่วยใน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แล้วต่อมาเสียชีวิตก่อนครบ 6 ชั่วโมง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648" name="Google Shape;648;p12"/>
          <p:cNvSpPr/>
          <p:nvPr/>
        </p:nvSpPr>
        <p:spPr>
          <a:xfrm>
            <a:off x="5801195" y="1444027"/>
            <a:ext cx="4655575" cy="995422"/>
          </a:xfrm>
          <a:prstGeom prst="roundRect">
            <a:avLst>
              <a:gd name="adj" fmla="val 50000"/>
            </a:avLst>
          </a:prstGeom>
          <a:solidFill>
            <a:srgbClr val="0070C0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ผู้ป่วยใน</a:t>
            </a:r>
            <a:endParaRPr/>
          </a:p>
        </p:txBody>
      </p:sp>
      <p:pic>
        <p:nvPicPr>
          <p:cNvPr id="649" name="Google Shape;6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647" y="2977395"/>
            <a:ext cx="3600101" cy="338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398" y="599705"/>
            <a:ext cx="3333265" cy="314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3"/>
          <p:cNvSpPr txBox="1"/>
          <p:nvPr/>
        </p:nvSpPr>
        <p:spPr>
          <a:xfrm>
            <a:off x="358877" y="138040"/>
            <a:ext cx="11474245" cy="923330"/>
          </a:xfrm>
          <a:prstGeom prst="rect">
            <a:avLst/>
          </a:prstGeom>
          <a:solidFill>
            <a:srgbClr val="00B0F0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คำนิยาม</a:t>
            </a:r>
            <a:endParaRPr/>
          </a:p>
        </p:txBody>
      </p:sp>
      <p:sp>
        <p:nvSpPr>
          <p:cNvPr id="656" name="Google Shape;656;p13"/>
          <p:cNvSpPr/>
          <p:nvPr/>
        </p:nvSpPr>
        <p:spPr>
          <a:xfrm>
            <a:off x="4451292" y="2889138"/>
            <a:ext cx="7231626" cy="3144917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CDF2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หมายถึง </a:t>
            </a:r>
            <a:endParaRPr sz="2800" b="1" i="0" u="none" strike="noStrike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การเรียกร้องผลประโยชน</a:t>
            </a:r>
            <a:r>
              <a:rPr lang="th-TH" sz="28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์ตามสัญญา</a:t>
            </a:r>
            <a:r>
              <a:rPr lang="th-TH" sz="28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ประกันภัยโดยทุจ</a:t>
            </a:r>
            <a:r>
              <a:rPr lang="th-TH" sz="28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ริต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หรือแสดงหลักฐานอันเป็นเท็จในการเรียกร้อง </a:t>
            </a:r>
            <a:endParaRPr sz="2800" b="1" i="0" u="none" strike="noStrike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รวมถึงการเจตนาทำให้เกิดการบาดเจ็บหรือการป่วย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เพื่อเรียกร้องผลประโยชน</a:t>
            </a:r>
            <a:r>
              <a:rPr lang="th-TH" sz="28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์ตามสัญญา</a:t>
            </a:r>
            <a:r>
              <a:rPr lang="th-TH" sz="28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ประกันภัย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657" name="Google Shape;657;p13"/>
          <p:cNvSpPr/>
          <p:nvPr/>
        </p:nvSpPr>
        <p:spPr>
          <a:xfrm>
            <a:off x="5874858" y="1434264"/>
            <a:ext cx="4384494" cy="1081980"/>
          </a:xfrm>
          <a:prstGeom prst="roundRect">
            <a:avLst>
              <a:gd name="adj" fmla="val 50000"/>
            </a:avLst>
          </a:prstGeom>
          <a:solidFill>
            <a:srgbClr val="0070C0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b="1" i="0" u="none" strike="noStrik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ฉ้อฉลประกันภัย</a:t>
            </a:r>
            <a:endParaRPr sz="4400" b="1">
              <a:solidFill>
                <a:schemeClr val="lt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658" name="Google Shape;658;p13"/>
          <p:cNvPicPr preferRelativeResize="0"/>
          <p:nvPr/>
        </p:nvPicPr>
        <p:blipFill rotWithShape="1">
          <a:blip r:embed="rId3">
            <a:alphaModFix/>
          </a:blip>
          <a:srcRect t="51650"/>
          <a:stretch/>
        </p:blipFill>
        <p:spPr>
          <a:xfrm>
            <a:off x="2441314" y="3961899"/>
            <a:ext cx="1900985" cy="2072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909" y="1171208"/>
            <a:ext cx="3003012" cy="278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799" y="4027769"/>
            <a:ext cx="2363132" cy="21954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4"/>
          <p:cNvSpPr txBox="1"/>
          <p:nvPr/>
        </p:nvSpPr>
        <p:spPr>
          <a:xfrm>
            <a:off x="358877" y="138040"/>
            <a:ext cx="11474245" cy="923330"/>
          </a:xfrm>
          <a:prstGeom prst="rect">
            <a:avLst/>
          </a:prstGeom>
          <a:solidFill>
            <a:srgbClr val="00B0F0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คำนิยาม</a:t>
            </a:r>
            <a:endParaRPr/>
          </a:p>
        </p:txBody>
      </p:sp>
      <p:sp>
        <p:nvSpPr>
          <p:cNvPr id="666" name="Google Shape;666;p14"/>
          <p:cNvSpPr/>
          <p:nvPr/>
        </p:nvSpPr>
        <p:spPr>
          <a:xfrm>
            <a:off x="2099486" y="1764395"/>
            <a:ext cx="9733635" cy="4304824"/>
          </a:xfrm>
          <a:prstGeom prst="roundRect">
            <a:avLst>
              <a:gd name="adj" fmla="val 11692"/>
            </a:avLst>
          </a:prstGeom>
          <a:solidFill>
            <a:srgbClr val="CDF2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u="none" strike="noStrike">
              <a:solidFill>
                <a:srgbClr val="002060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อุบ</a:t>
            </a:r>
            <a:r>
              <a:rPr lang="th-TH" sz="28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ัติเหตุ  </a:t>
            </a:r>
            <a:r>
              <a:rPr lang="th-TH" sz="2800" b="1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       </a:t>
            </a:r>
            <a:r>
              <a:rPr lang="th-TH" sz="2800" b="1" u="none" strike="noStrike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หมายถึง    </a:t>
            </a:r>
            <a:r>
              <a:rPr lang="th-TH" sz="2800" b="1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เหตุกา</a:t>
            </a:r>
            <a:r>
              <a:rPr lang="th-TH" sz="2800" b="1" u="none" strike="noStrike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รณ์ที่เกิดขึ้นอย่างฉับพลันจากปัจจัยภายนอกร่างกาย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                                    </a:t>
            </a:r>
            <a:r>
              <a:rPr lang="th-TH" sz="2800" b="1" u="none" strike="noStrike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และทำให้เกิดผลที่ผู้เอาประกันภัยมิได้เจ</a:t>
            </a:r>
            <a:r>
              <a:rPr lang="th-TH" sz="2800" b="1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ต</a:t>
            </a:r>
            <a:r>
              <a:rPr lang="th-TH" sz="2800" b="1" u="none" strike="noStrike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นาหรือมุ่งหวัง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none" strike="noStrike">
              <a:solidFill>
                <a:srgbClr val="002060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การบาดเจ็บ     </a:t>
            </a:r>
            <a:r>
              <a:rPr lang="th-TH" sz="2800" b="1" u="none" strike="noStrike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หมายถึง    การบาดเจ็บที่มีต่อร่างกาย อันเป็นผลโด</a:t>
            </a:r>
            <a:r>
              <a:rPr lang="th-TH" sz="2800" b="1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ยตร</a:t>
            </a:r>
            <a:r>
              <a:rPr lang="th-TH" sz="2800" b="1" u="none" strike="noStrike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งจากอุบ</a:t>
            </a:r>
            <a:r>
              <a:rPr lang="th-TH" sz="2800" b="1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ัติเหตุ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u="none" strike="noStrike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                                    ซึ่งเกิดขึ้นโดยเอกเทศและโดยอิสระจาก</a:t>
            </a:r>
            <a:r>
              <a:rPr lang="th-TH" sz="2800" b="1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เหตุอื่น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none" strike="noStrike">
              <a:solidFill>
                <a:srgbClr val="002060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การป่วย           </a:t>
            </a:r>
            <a:r>
              <a:rPr lang="th-TH" sz="2800" b="1" u="none" strike="noStrike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หมายถึง   อาการ ความผิดปกติของร่างกายอันเป็นผลจากโรค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206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pic>
        <p:nvPicPr>
          <p:cNvPr id="667" name="Google Shape;66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537" y="1703798"/>
            <a:ext cx="1536662" cy="150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057" y="4229279"/>
            <a:ext cx="1657430" cy="150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488" y="2927652"/>
            <a:ext cx="1338760" cy="140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5"/>
          <p:cNvSpPr txBox="1"/>
          <p:nvPr/>
        </p:nvSpPr>
        <p:spPr>
          <a:xfrm>
            <a:off x="358877" y="138040"/>
            <a:ext cx="11474245" cy="923330"/>
          </a:xfrm>
          <a:prstGeom prst="rect">
            <a:avLst/>
          </a:prstGeom>
          <a:solidFill>
            <a:srgbClr val="00B0F0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คำนิยาม</a:t>
            </a:r>
            <a:endParaRPr/>
          </a:p>
        </p:txBody>
      </p:sp>
      <p:sp>
        <p:nvSpPr>
          <p:cNvPr id="675" name="Google Shape;675;p15"/>
          <p:cNvSpPr/>
          <p:nvPr/>
        </p:nvSpPr>
        <p:spPr>
          <a:xfrm>
            <a:off x="4992624" y="2515367"/>
            <a:ext cx="6720840" cy="3780592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CDF2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การเข้าพักรักษาตัวเป็นผู้ป่วยใน หรือการรักษาด้วยการผ่าตัดใหญ่ ที่ไม่ต้องเข้าพักรักษาตัวเป็นผู้ป่วยใน (Day Surgery) ในโรงพยาบาลแต่ละครั้ง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และให้รวมถึงการเข้าพักรักษาตัวเป็นผู้ป่วยในหรือการรักษาด้วยการผ่าตัดใหญ่ที่ไม่ต้องเข้าพักเป็นผู้ป่วยใน (Day Surgery) ในโรงพยาบาลไม่ว่ากี่ครั้งก็ตาม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ด้วยเหตุจากการบาดเจ็บหรือการป่วยเดียวกัน และยังรักษาไม่หาย รวมถึงภาวะแทรกซ้อนที่เกี่ยวข้อง หรือต่อเนื่องกัน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ทั้งนี้ภายในระยะเวลา 90 วัน นับแต่วันที่ออกจากโรงพยาบาลครั้งสุดท้าย ก็ให้ถือว่าเป็นการเข้าพักรักษาตัวครั้งเดียวกันด้วย</a:t>
            </a:r>
            <a:endParaRPr/>
          </a:p>
        </p:txBody>
      </p:sp>
      <p:sp>
        <p:nvSpPr>
          <p:cNvPr id="676" name="Google Shape;676;p15"/>
          <p:cNvSpPr/>
          <p:nvPr/>
        </p:nvSpPr>
        <p:spPr>
          <a:xfrm>
            <a:off x="5331884" y="1377216"/>
            <a:ext cx="6042320" cy="822305"/>
          </a:xfrm>
          <a:prstGeom prst="roundRect">
            <a:avLst>
              <a:gd name="adj" fmla="val 50000"/>
            </a:avLst>
          </a:prstGeom>
          <a:solidFill>
            <a:srgbClr val="0070C0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การเข้าพักรักษาตัวเป็นผู้ป่วยในครั้งใดครั้งหนึ่ง</a:t>
            </a:r>
            <a:endParaRPr/>
          </a:p>
        </p:txBody>
      </p:sp>
      <p:pic>
        <p:nvPicPr>
          <p:cNvPr id="677" name="Google Shape;6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536" y="1627472"/>
            <a:ext cx="4302451" cy="423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6"/>
          <p:cNvSpPr txBox="1"/>
          <p:nvPr/>
        </p:nvSpPr>
        <p:spPr>
          <a:xfrm>
            <a:off x="358877" y="138040"/>
            <a:ext cx="11474245" cy="923330"/>
          </a:xfrm>
          <a:prstGeom prst="rect">
            <a:avLst/>
          </a:prstGeom>
          <a:solidFill>
            <a:srgbClr val="00B0F0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คำนิยาม</a:t>
            </a:r>
            <a:endParaRPr/>
          </a:p>
        </p:txBody>
      </p:sp>
      <p:sp>
        <p:nvSpPr>
          <p:cNvPr id="683" name="Google Shape;683;p16"/>
          <p:cNvSpPr/>
          <p:nvPr/>
        </p:nvSpPr>
        <p:spPr>
          <a:xfrm>
            <a:off x="5352166" y="2224503"/>
            <a:ext cx="6273125" cy="1304806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CDF2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หมายถึง การผ่าตัดที่ผ่านผนังหรือช่องโพรงของร่างกาย </a:t>
            </a:r>
            <a:endParaRPr sz="2400" b="1" i="0" u="none" strike="noStrike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ซึ่งจำเป็นต้องใช้ยาสลบแบบทั่วไป (General Anesthesia)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หรือการใช้ยาระงั</a:t>
            </a: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บ</a:t>
            </a:r>
            <a:r>
              <a:rPr lang="th-TH" sz="24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ความรู้สึกเฉพาะส่วน (</a:t>
            </a: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Regional</a:t>
            </a:r>
            <a:r>
              <a:rPr lang="th-TH" sz="24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 Anesthesia</a:t>
            </a:r>
            <a:r>
              <a:rPr lang="th-TH" sz="2400" b="1" i="0" u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)  </a:t>
            </a:r>
            <a:endParaRPr sz="24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684" name="Google Shape;684;p16"/>
          <p:cNvSpPr/>
          <p:nvPr/>
        </p:nvSpPr>
        <p:spPr>
          <a:xfrm>
            <a:off x="7024621" y="1231784"/>
            <a:ext cx="2859962" cy="822305"/>
          </a:xfrm>
          <a:prstGeom prst="roundRect">
            <a:avLst>
              <a:gd name="adj" fmla="val 50000"/>
            </a:avLst>
          </a:prstGeom>
          <a:solidFill>
            <a:srgbClr val="0070C0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Angsana New"/>
                <a:ea typeface="Angsana New"/>
                <a:cs typeface="Angsana New"/>
                <a:sym typeface="Angsana New"/>
              </a:rPr>
              <a:t>การผ่าตัดใหญ่</a:t>
            </a:r>
            <a:endParaRPr/>
          </a:p>
        </p:txBody>
      </p:sp>
      <p:sp>
        <p:nvSpPr>
          <p:cNvPr id="685" name="Google Shape;685;p16"/>
          <p:cNvSpPr/>
          <p:nvPr/>
        </p:nvSpPr>
        <p:spPr>
          <a:xfrm>
            <a:off x="5167380" y="4904161"/>
            <a:ext cx="6665741" cy="1444109"/>
          </a:xfrm>
          <a:prstGeom prst="snip2SameRect">
            <a:avLst>
              <a:gd name="adj1" fmla="val 35126"/>
              <a:gd name="adj2" fmla="val 0"/>
            </a:avLst>
          </a:prstGeom>
          <a:solidFill>
            <a:srgbClr val="CDF2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หมายถึง การผ่าตัดระดับผิวหนัง หรือชั้นใต้ผิวหนัง หรือชั้นเยื่อบุ </a:t>
            </a:r>
            <a:endParaRPr sz="2400" b="1" i="0" u="none" strike="noStrike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โดยใช้ยาชาเฉพาะที่ (Local/Tropical Anesthesia)  </a:t>
            </a:r>
            <a:endParaRPr sz="2400" b="1" i="0" u="none" strike="noStrike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หรือเฉพาะบริเวณ</a:t>
            </a:r>
            <a:endParaRPr sz="24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686" name="Google Shape;686;p16"/>
          <p:cNvSpPr/>
          <p:nvPr/>
        </p:nvSpPr>
        <p:spPr>
          <a:xfrm>
            <a:off x="7024621" y="3918270"/>
            <a:ext cx="2859962" cy="822305"/>
          </a:xfrm>
          <a:prstGeom prst="roundRect">
            <a:avLst>
              <a:gd name="adj" fmla="val 50000"/>
            </a:avLst>
          </a:prstGeom>
          <a:solidFill>
            <a:srgbClr val="0070C0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การผ่าตัดเล็ก</a:t>
            </a:r>
            <a:endParaRPr/>
          </a:p>
        </p:txBody>
      </p:sp>
      <p:pic>
        <p:nvPicPr>
          <p:cNvPr id="687" name="Google Shape;687;p16"/>
          <p:cNvPicPr preferRelativeResize="0"/>
          <p:nvPr/>
        </p:nvPicPr>
        <p:blipFill rotWithShape="1">
          <a:blip r:embed="rId3">
            <a:alphaModFix/>
          </a:blip>
          <a:srcRect t="31401" r="53582" b="37086"/>
          <a:stretch/>
        </p:blipFill>
        <p:spPr>
          <a:xfrm>
            <a:off x="0" y="1526213"/>
            <a:ext cx="3173335" cy="21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74" y="4426223"/>
            <a:ext cx="2642783" cy="20019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689" name="Google Shape;68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6534" y="5114107"/>
            <a:ext cx="1576245" cy="13140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690" name="Google Shape;69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27957" y="2215245"/>
            <a:ext cx="1592558" cy="131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7"/>
          <p:cNvSpPr txBox="1"/>
          <p:nvPr/>
        </p:nvSpPr>
        <p:spPr>
          <a:xfrm>
            <a:off x="358877" y="138040"/>
            <a:ext cx="11474245" cy="923330"/>
          </a:xfrm>
          <a:prstGeom prst="rect">
            <a:avLst/>
          </a:prstGeom>
          <a:solidFill>
            <a:srgbClr val="00B0F0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คำนิยาม</a:t>
            </a:r>
            <a:endParaRPr/>
          </a:p>
        </p:txBody>
      </p:sp>
      <p:sp>
        <p:nvSpPr>
          <p:cNvPr id="696" name="Google Shape;696;p17"/>
          <p:cNvSpPr/>
          <p:nvPr/>
        </p:nvSpPr>
        <p:spPr>
          <a:xfrm>
            <a:off x="3779519" y="3809959"/>
            <a:ext cx="8270438" cy="2149584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CDF2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หมายถึง การผ่าตัดใหญ่ หรือการทำหัตถการทดแทนการผ่าตัดใหญ่ หรือการใช้เครื่องมือบำบัดรักษาพิเศษที่สามารถทดแทนการผ่าตัดใหญ่ได้ </a:t>
            </a:r>
            <a:endParaRPr sz="2800" b="1" i="0" u="none" strike="noStrike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โดยไม่ต้องมีการเข้าพักรักษาตัวเป็นผู้ป่วยในในโรงพยาบาล</a:t>
            </a:r>
            <a:endParaRPr sz="28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697" name="Google Shape;697;p17"/>
          <p:cNvSpPr/>
          <p:nvPr/>
        </p:nvSpPr>
        <p:spPr>
          <a:xfrm>
            <a:off x="3498574" y="1611096"/>
            <a:ext cx="8693426" cy="1861006"/>
          </a:xfrm>
          <a:prstGeom prst="roundRect">
            <a:avLst>
              <a:gd name="adj" fmla="val 50000"/>
            </a:avLst>
          </a:prstGeom>
          <a:solidFill>
            <a:srgbClr val="0070C0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การผ่าตัดใหญ่ที่ไม่ต้องเข้าพักรักษาตัวเป็นผู้ป่วยใน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(Day Surgery)</a:t>
            </a:r>
            <a:endParaRPr sz="4000" b="1">
              <a:solidFill>
                <a:schemeClr val="lt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698" name="Google Shape;69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6253" y="2426047"/>
            <a:ext cx="4444369" cy="276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8"/>
          <p:cNvSpPr txBox="1"/>
          <p:nvPr/>
        </p:nvSpPr>
        <p:spPr>
          <a:xfrm>
            <a:off x="0" y="156297"/>
            <a:ext cx="12192000" cy="646331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21 หัตถการ Day Surgery</a:t>
            </a:r>
            <a:endParaRPr/>
          </a:p>
        </p:txBody>
      </p:sp>
      <p:grpSp>
        <p:nvGrpSpPr>
          <p:cNvPr id="704" name="Google Shape;704;p18"/>
          <p:cNvGrpSpPr/>
          <p:nvPr/>
        </p:nvGrpSpPr>
        <p:grpSpPr>
          <a:xfrm>
            <a:off x="2420710" y="978967"/>
            <a:ext cx="8075657" cy="5125186"/>
            <a:chOff x="2420710" y="978967"/>
            <a:chExt cx="8075657" cy="5125186"/>
          </a:xfrm>
        </p:grpSpPr>
        <p:sp>
          <p:nvSpPr>
            <p:cNvPr id="705" name="Google Shape;705;p18"/>
            <p:cNvSpPr txBox="1"/>
            <p:nvPr/>
          </p:nvSpPr>
          <p:spPr>
            <a:xfrm>
              <a:off x="2420710" y="978967"/>
              <a:ext cx="4113255" cy="5125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08000" marR="0" lvl="0" indent="-108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AutoNum type="arabicParenR"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การสลายนิ่ว</a:t>
              </a:r>
              <a:endParaRPr/>
            </a:p>
            <a:p>
              <a:pPr marL="108000" marR="0" lvl="0" indent="-108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AutoNum type="arabicParenR"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การตรวจเส้นเลือดหัวใจโดยการฉีดสี</a:t>
              </a:r>
              <a:endParaRPr/>
            </a:p>
            <a:p>
              <a:pPr marL="108000" marR="0" lvl="0" indent="-108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AutoNum type="arabicParenR"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การผ่าตัดต้อกระจก</a:t>
              </a:r>
              <a:endParaRPr/>
            </a:p>
            <a:p>
              <a:pPr marL="108000" marR="0" lvl="0" indent="-108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AutoNum type="arabicParenR"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การผ่าตัดโดยการส่องกล้องทุกชนิด</a:t>
              </a:r>
              <a:endParaRPr/>
            </a:p>
            <a:p>
              <a:pPr marL="108000" marR="0" lvl="0" indent="-108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AutoNum type="arabicParenR"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การตรวจโดยการส่องกล้องทุกชนิด</a:t>
              </a:r>
              <a:endParaRPr/>
            </a:p>
            <a:p>
              <a:pPr marL="108000" marR="0" lvl="0" indent="-108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AutoNum type="arabicParenR"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การผ่าตัด หรือเจาะไซนัส</a:t>
              </a:r>
              <a:endParaRPr/>
            </a:p>
            <a:p>
              <a:pPr marL="108000" marR="0" lvl="0" indent="-108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AutoNum type="arabicParenR"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การรักษาริดสีดวงทวารโดยการฉีดยาหรือผูก</a:t>
              </a:r>
              <a:endParaRPr/>
            </a:p>
            <a:p>
              <a:pPr marL="108000" marR="0" lvl="0" indent="-108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AutoNum type="arabicParenR"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การตัดก้อนเนื้อที่เต้านม</a:t>
              </a:r>
              <a:endParaRPr/>
            </a:p>
            <a:p>
              <a:pPr marL="108000" marR="0" lvl="0" indent="-108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AutoNum type="arabicParenR"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การตัดชิ้นเนื้อจากกระดูก</a:t>
              </a:r>
              <a:endParaRPr/>
            </a:p>
            <a:p>
              <a:pPr marL="108000" marR="0" lvl="0" indent="-108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AutoNum type="arabicParenR"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การตัดชิ้นเนื้อเพื่อการวินิจฉัยจากอวัยวะใดๆ</a:t>
              </a:r>
              <a:endParaRPr/>
            </a:p>
            <a:p>
              <a:pPr marL="108000" marR="0" lvl="0" indent="-108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AutoNum type="arabicParenR"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การตัดนิ้วมือหรือนิ้วเท้า</a:t>
              </a:r>
              <a:endParaRPr/>
            </a:p>
          </p:txBody>
        </p:sp>
        <p:sp>
          <p:nvSpPr>
            <p:cNvPr id="706" name="Google Shape;706;p18"/>
            <p:cNvSpPr txBox="1"/>
            <p:nvPr/>
          </p:nvSpPr>
          <p:spPr>
            <a:xfrm>
              <a:off x="6661214" y="978967"/>
              <a:ext cx="3835153" cy="4670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12)  การจัดกระดูกให้เข้าที่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13)  การเจาะตับ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14)  การเจาะไขกระดูก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15)  การเจาะช่องเยื่อหุ้มไขสันหลัง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16)  การเจาะช่องเยื่อหุ้มปอด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17)  การเจาะช่องเยื่อบุช่องท้อง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18)  การขูดมดลูก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19)  การตัดชิ้นเนื้อจากปากมดลูก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20)  การรักษา Bartholin’s Cyst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21)  การรักษาด้วยรังสีแกมม่า</a:t>
              </a:r>
              <a:endParaRPr/>
            </a:p>
          </p:txBody>
        </p:sp>
      </p:grpSp>
      <p:pic>
        <p:nvPicPr>
          <p:cNvPr id="707" name="Google Shape;7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07" y="724562"/>
            <a:ext cx="11778493" cy="622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19"/>
          <p:cNvGrpSpPr/>
          <p:nvPr/>
        </p:nvGrpSpPr>
        <p:grpSpPr>
          <a:xfrm>
            <a:off x="-275307" y="3630991"/>
            <a:ext cx="12324090" cy="2740336"/>
            <a:chOff x="-255642" y="1375372"/>
            <a:chExt cx="12324090" cy="2740336"/>
          </a:xfrm>
        </p:grpSpPr>
        <p:grpSp>
          <p:nvGrpSpPr>
            <p:cNvPr id="713" name="Google Shape;713;p19"/>
            <p:cNvGrpSpPr/>
            <p:nvPr/>
          </p:nvGrpSpPr>
          <p:grpSpPr>
            <a:xfrm>
              <a:off x="6932175" y="1375372"/>
              <a:ext cx="2740336" cy="2740336"/>
              <a:chOff x="7624212" y="1447744"/>
              <a:chExt cx="2740336" cy="2740336"/>
            </a:xfrm>
          </p:grpSpPr>
          <p:sp>
            <p:nvSpPr>
              <p:cNvPr id="714" name="Google Shape;714;p19"/>
              <p:cNvSpPr/>
              <p:nvPr/>
            </p:nvSpPr>
            <p:spPr>
              <a:xfrm rot="2700000">
                <a:off x="8025525" y="1849057"/>
                <a:ext cx="1937710" cy="1937710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8118763" y="1947203"/>
                <a:ext cx="1731571" cy="173157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3">
                  <a:solidFill>
                    <a:srgbClr val="595959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</p:grpSp>
        <p:grpSp>
          <p:nvGrpSpPr>
            <p:cNvPr id="716" name="Google Shape;716;p19"/>
            <p:cNvGrpSpPr/>
            <p:nvPr/>
          </p:nvGrpSpPr>
          <p:grpSpPr>
            <a:xfrm>
              <a:off x="4536236" y="1375372"/>
              <a:ext cx="2740336" cy="2740336"/>
              <a:chOff x="5082808" y="1447744"/>
              <a:chExt cx="2740336" cy="2740336"/>
            </a:xfrm>
          </p:grpSpPr>
          <p:sp>
            <p:nvSpPr>
              <p:cNvPr id="717" name="Google Shape;717;p19"/>
              <p:cNvSpPr/>
              <p:nvPr/>
            </p:nvSpPr>
            <p:spPr>
              <a:xfrm rot="2700000">
                <a:off x="5484121" y="1849057"/>
                <a:ext cx="1937710" cy="1937710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5577359" y="1947203"/>
                <a:ext cx="1731571" cy="173157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3">
                  <a:solidFill>
                    <a:srgbClr val="595959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</p:grpSp>
        <p:grpSp>
          <p:nvGrpSpPr>
            <p:cNvPr id="719" name="Google Shape;719;p19"/>
            <p:cNvGrpSpPr/>
            <p:nvPr/>
          </p:nvGrpSpPr>
          <p:grpSpPr>
            <a:xfrm>
              <a:off x="2140297" y="1375372"/>
              <a:ext cx="2740336" cy="2740336"/>
              <a:chOff x="2541404" y="1447744"/>
              <a:chExt cx="2740336" cy="2740336"/>
            </a:xfrm>
          </p:grpSpPr>
          <p:sp>
            <p:nvSpPr>
              <p:cNvPr id="720" name="Google Shape;720;p19"/>
              <p:cNvSpPr/>
              <p:nvPr/>
            </p:nvSpPr>
            <p:spPr>
              <a:xfrm rot="2700000">
                <a:off x="2942717" y="1849057"/>
                <a:ext cx="1937710" cy="1937710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3035955" y="1947203"/>
                <a:ext cx="1731571" cy="173157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3">
                  <a:solidFill>
                    <a:srgbClr val="595959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</p:grpSp>
        <p:grpSp>
          <p:nvGrpSpPr>
            <p:cNvPr id="722" name="Google Shape;722;p19"/>
            <p:cNvGrpSpPr/>
            <p:nvPr/>
          </p:nvGrpSpPr>
          <p:grpSpPr>
            <a:xfrm>
              <a:off x="-255642" y="1375372"/>
              <a:ext cx="2740336" cy="2740336"/>
              <a:chOff x="0" y="1447744"/>
              <a:chExt cx="2740336" cy="2740336"/>
            </a:xfrm>
          </p:grpSpPr>
          <p:sp>
            <p:nvSpPr>
              <p:cNvPr id="723" name="Google Shape;723;p19"/>
              <p:cNvSpPr/>
              <p:nvPr/>
            </p:nvSpPr>
            <p:spPr>
              <a:xfrm rot="2700000">
                <a:off x="401313" y="1849057"/>
                <a:ext cx="1937710" cy="1937710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494551" y="1947203"/>
                <a:ext cx="1731571" cy="173157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3">
                  <a:solidFill>
                    <a:srgbClr val="595959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</p:grpSp>
        <p:grpSp>
          <p:nvGrpSpPr>
            <p:cNvPr id="725" name="Google Shape;725;p19"/>
            <p:cNvGrpSpPr/>
            <p:nvPr/>
          </p:nvGrpSpPr>
          <p:grpSpPr>
            <a:xfrm>
              <a:off x="9328112" y="1375372"/>
              <a:ext cx="2740336" cy="2740336"/>
              <a:chOff x="9593589" y="1375372"/>
              <a:chExt cx="2740336" cy="2740336"/>
            </a:xfrm>
          </p:grpSpPr>
          <p:sp>
            <p:nvSpPr>
              <p:cNvPr id="726" name="Google Shape;726;p19"/>
              <p:cNvSpPr/>
              <p:nvPr/>
            </p:nvSpPr>
            <p:spPr>
              <a:xfrm rot="2700000">
                <a:off x="9994902" y="1776685"/>
                <a:ext cx="1937710" cy="1937710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10088140" y="1874831"/>
                <a:ext cx="1731571" cy="173157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3">
                  <a:solidFill>
                    <a:srgbClr val="595959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</p:grpSp>
      </p:grpSp>
      <p:sp>
        <p:nvSpPr>
          <p:cNvPr id="728" name="Google Shape;728;p19"/>
          <p:cNvSpPr txBox="1">
            <a:spLocks noGrp="1"/>
          </p:cNvSpPr>
          <p:nvPr>
            <p:ph type="body" idx="1"/>
          </p:nvPr>
        </p:nvSpPr>
        <p:spPr>
          <a:xfrm>
            <a:off x="0" y="243294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5848B"/>
              </a:buClr>
              <a:buSzPts val="6000"/>
              <a:buNone/>
            </a:pPr>
            <a:r>
              <a:rPr lang="th-TH" sz="6000" b="1" i="0" u="none" strike="noStrike">
                <a:solidFill>
                  <a:srgbClr val="25848B"/>
                </a:solidFill>
                <a:latin typeface="Sarabun"/>
                <a:ea typeface="Sarabun"/>
                <a:cs typeface="Sarabun"/>
                <a:sym typeface="Sarabun"/>
              </a:rPr>
              <a:t>Flow IPD Claim</a:t>
            </a:r>
            <a:endParaRPr sz="16600">
              <a:solidFill>
                <a:srgbClr val="25848B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729" name="Google Shape;729;p19"/>
          <p:cNvSpPr txBox="1"/>
          <p:nvPr/>
        </p:nvSpPr>
        <p:spPr>
          <a:xfrm>
            <a:off x="148644" y="4580736"/>
            <a:ext cx="18021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คนไข้ admit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รับการรักษา</a:t>
            </a:r>
            <a:endParaRPr sz="24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730" name="Google Shape;730;p19"/>
          <p:cNvSpPr txBox="1"/>
          <p:nvPr/>
        </p:nvSpPr>
        <p:spPr>
          <a:xfrm>
            <a:off x="706487" y="3293806"/>
            <a:ext cx="757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858C"/>
                </a:solidFill>
                <a:latin typeface="Sarabun"/>
                <a:ea typeface="Sarabun"/>
                <a:cs typeface="Sarabun"/>
                <a:sym typeface="Sarabun"/>
              </a:rPr>
              <a:t>1</a:t>
            </a:r>
            <a:endParaRPr sz="4000" b="1">
              <a:solidFill>
                <a:srgbClr val="26858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731" name="Google Shape;731;p19"/>
          <p:cNvSpPr txBox="1"/>
          <p:nvPr/>
        </p:nvSpPr>
        <p:spPr>
          <a:xfrm>
            <a:off x="3102155" y="3293806"/>
            <a:ext cx="757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858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00" b="1">
              <a:solidFill>
                <a:srgbClr val="268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9"/>
          <p:cNvSpPr txBox="1"/>
          <p:nvPr/>
        </p:nvSpPr>
        <p:spPr>
          <a:xfrm>
            <a:off x="5518027" y="3273968"/>
            <a:ext cx="757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858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000" b="1">
              <a:solidFill>
                <a:srgbClr val="268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19"/>
          <p:cNvSpPr txBox="1"/>
          <p:nvPr/>
        </p:nvSpPr>
        <p:spPr>
          <a:xfrm>
            <a:off x="7894304" y="3293806"/>
            <a:ext cx="757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FA2AB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00" b="1">
              <a:solidFill>
                <a:srgbClr val="2FA2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9"/>
          <p:cNvSpPr txBox="1"/>
          <p:nvPr/>
        </p:nvSpPr>
        <p:spPr>
          <a:xfrm>
            <a:off x="10271229" y="3293806"/>
            <a:ext cx="757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858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000" b="1">
              <a:solidFill>
                <a:srgbClr val="268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9"/>
          <p:cNvSpPr txBox="1"/>
          <p:nvPr/>
        </p:nvSpPr>
        <p:spPr>
          <a:xfrm>
            <a:off x="2595757" y="4271490"/>
            <a:ext cx="17900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โรงพยาบาล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ตรวจสอบสิทธิ์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ผ่านระบบ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I-Claim</a:t>
            </a:r>
            <a:endParaRPr/>
          </a:p>
        </p:txBody>
      </p:sp>
      <p:sp>
        <p:nvSpPr>
          <p:cNvPr id="736" name="Google Shape;736;p19"/>
          <p:cNvSpPr txBox="1"/>
          <p:nvPr/>
        </p:nvSpPr>
        <p:spPr>
          <a:xfrm>
            <a:off x="4960185" y="4573304"/>
            <a:ext cx="18021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แพทย์มีคำสั่ง Discharge</a:t>
            </a:r>
            <a:endParaRPr/>
          </a:p>
        </p:txBody>
      </p:sp>
      <p:sp>
        <p:nvSpPr>
          <p:cNvPr id="737" name="Google Shape;737;p19"/>
          <p:cNvSpPr txBox="1"/>
          <p:nvPr/>
        </p:nvSpPr>
        <p:spPr>
          <a:xfrm>
            <a:off x="7387636" y="4251826"/>
            <a:ext cx="17900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โรงพยาบาล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ส่งเคลม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ผ่านระบบ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I-Claim</a:t>
            </a:r>
            <a:endParaRPr/>
          </a:p>
        </p:txBody>
      </p:sp>
      <p:sp>
        <p:nvSpPr>
          <p:cNvPr id="738" name="Google Shape;738;p19"/>
          <p:cNvSpPr txBox="1"/>
          <p:nvPr/>
        </p:nvSpPr>
        <p:spPr>
          <a:xfrm>
            <a:off x="9783574" y="4396069"/>
            <a:ext cx="179008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คนไข้ชำระ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ส่วนเกินสิทธิ์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(ถ้ามี)</a:t>
            </a:r>
            <a:endParaRPr sz="24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cxnSp>
        <p:nvCxnSpPr>
          <p:cNvPr id="739" name="Google Shape;739;p19"/>
          <p:cNvCxnSpPr>
            <a:stCxn id="730" idx="3"/>
            <a:endCxn id="731" idx="1"/>
          </p:cNvCxnSpPr>
          <p:nvPr/>
        </p:nvCxnSpPr>
        <p:spPr>
          <a:xfrm>
            <a:off x="1463571" y="3647749"/>
            <a:ext cx="1638600" cy="0"/>
          </a:xfrm>
          <a:prstGeom prst="straightConnector1">
            <a:avLst/>
          </a:prstGeom>
          <a:noFill/>
          <a:ln w="19050" cap="flat" cmpd="sng">
            <a:solidFill>
              <a:srgbClr val="3FC1CB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740" name="Google Shape;740;p19"/>
          <p:cNvCxnSpPr/>
          <p:nvPr/>
        </p:nvCxnSpPr>
        <p:spPr>
          <a:xfrm>
            <a:off x="3975781" y="3652646"/>
            <a:ext cx="1638584" cy="0"/>
          </a:xfrm>
          <a:prstGeom prst="straightConnector1">
            <a:avLst/>
          </a:prstGeom>
          <a:noFill/>
          <a:ln w="19050" cap="flat" cmpd="sng">
            <a:solidFill>
              <a:srgbClr val="3FC1CB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741" name="Google Shape;741;p19"/>
          <p:cNvCxnSpPr/>
          <p:nvPr/>
        </p:nvCxnSpPr>
        <p:spPr>
          <a:xfrm>
            <a:off x="6260669" y="3647749"/>
            <a:ext cx="1638584" cy="0"/>
          </a:xfrm>
          <a:prstGeom prst="straightConnector1">
            <a:avLst/>
          </a:prstGeom>
          <a:noFill/>
          <a:ln w="19050" cap="flat" cmpd="sng">
            <a:solidFill>
              <a:srgbClr val="3FC1CB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742" name="Google Shape;742;p19"/>
          <p:cNvCxnSpPr/>
          <p:nvPr/>
        </p:nvCxnSpPr>
        <p:spPr>
          <a:xfrm>
            <a:off x="8669922" y="3652646"/>
            <a:ext cx="1638584" cy="0"/>
          </a:xfrm>
          <a:prstGeom prst="straightConnector1">
            <a:avLst/>
          </a:prstGeom>
          <a:noFill/>
          <a:ln w="19050" cap="flat" cmpd="sng">
            <a:solidFill>
              <a:srgbClr val="3FC1CB"/>
            </a:solidFill>
            <a:prstDash val="dash"/>
            <a:round/>
            <a:headEnd type="none" w="sm" len="sm"/>
            <a:tailEnd type="triangle" w="med" len="med"/>
          </a:ln>
        </p:spPr>
      </p:cxnSp>
      <p:pic>
        <p:nvPicPr>
          <p:cNvPr id="743" name="Google Shape;7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507" y="1463282"/>
            <a:ext cx="1792379" cy="161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7636" y="1498013"/>
            <a:ext cx="1536325" cy="173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3574" y="1444601"/>
            <a:ext cx="2024047" cy="185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5993" y="1454204"/>
            <a:ext cx="1841152" cy="185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594" y="1348564"/>
            <a:ext cx="1980578" cy="2000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"/>
          <p:cNvSpPr/>
          <p:nvPr/>
        </p:nvSpPr>
        <p:spPr>
          <a:xfrm>
            <a:off x="165" y="0"/>
            <a:ext cx="12191835" cy="3115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"/>
          <p:cNvSpPr/>
          <p:nvPr/>
        </p:nvSpPr>
        <p:spPr>
          <a:xfrm>
            <a:off x="0" y="3115097"/>
            <a:ext cx="12191835" cy="3742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657" y="3264881"/>
            <a:ext cx="7959521" cy="293245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"/>
          <p:cNvSpPr txBox="1"/>
          <p:nvPr/>
        </p:nvSpPr>
        <p:spPr>
          <a:xfrm>
            <a:off x="2085657" y="1221008"/>
            <a:ext cx="80206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>
                <a:solidFill>
                  <a:srgbClr val="222A35"/>
                </a:solidFill>
                <a:latin typeface="Sarabun"/>
                <a:ea typeface="Sarabun"/>
                <a:cs typeface="Sarabun"/>
                <a:sym typeface="Sarabun"/>
              </a:rPr>
              <a:t>เงื่อนไขการเคลมประกันสุขภาพ OPD  </a:t>
            </a:r>
            <a:endParaRPr sz="6000" b="1">
              <a:solidFill>
                <a:srgbClr val="222A35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0"/>
          <p:cNvSpPr txBox="1"/>
          <p:nvPr/>
        </p:nvSpPr>
        <p:spPr>
          <a:xfrm>
            <a:off x="3577107" y="2508271"/>
            <a:ext cx="80206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8000"/>
              <a:buFont typeface="Cordia New"/>
              <a:buNone/>
            </a:pPr>
            <a:r>
              <a:rPr lang="th-TH" sz="8000" b="1" i="0" u="none" strike="noStrike" cap="none">
                <a:solidFill>
                  <a:srgbClr val="17365D"/>
                </a:solidFill>
                <a:latin typeface="Cordia New"/>
                <a:ea typeface="Cordia New"/>
                <a:cs typeface="Cordia New"/>
                <a:sym typeface="Cordia New"/>
              </a:rPr>
              <a:t>ข้อยกเว้นทั่วไป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1"/>
          <p:cNvSpPr/>
          <p:nvPr/>
        </p:nvSpPr>
        <p:spPr>
          <a:xfrm>
            <a:off x="6939966" y="2026570"/>
            <a:ext cx="1042210" cy="10422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758" name="Google Shape;758;p21"/>
          <p:cNvSpPr/>
          <p:nvPr/>
        </p:nvSpPr>
        <p:spPr>
          <a:xfrm>
            <a:off x="9664962" y="2026570"/>
            <a:ext cx="1042210" cy="10422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759" name="Google Shape;759;p21"/>
          <p:cNvSpPr txBox="1"/>
          <p:nvPr/>
        </p:nvSpPr>
        <p:spPr>
          <a:xfrm>
            <a:off x="3048000" y="930044"/>
            <a:ext cx="64414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938953"/>
                </a:solidFill>
                <a:latin typeface="Cordia New"/>
                <a:ea typeface="Cordia New"/>
                <a:cs typeface="Cordia New"/>
                <a:sym typeface="Cordia New"/>
              </a:rPr>
              <a:t>การประกันภัยนี้ </a:t>
            </a:r>
            <a:r>
              <a:rPr lang="th-TH" sz="18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ไม่คุ้มครองค่าใช้จ่ายจากการรักษาพยาบาล </a:t>
            </a:r>
            <a:r>
              <a:rPr lang="th-TH" sz="1800" b="1">
                <a:solidFill>
                  <a:srgbClr val="938953"/>
                </a:solidFill>
                <a:latin typeface="Cordia New"/>
                <a:ea typeface="Cordia New"/>
                <a:cs typeface="Cordia New"/>
                <a:sym typeface="Cordia New"/>
              </a:rPr>
              <a:t>หรือความเสียหายที่เกิดจากการบาดเจ็บหรือการป่วย (รวมทั้งภาวะแทรกซ้อน) อาการ หรือภาวะความผิดปกติที่เกิดจาก</a:t>
            </a:r>
            <a:endParaRPr/>
          </a:p>
        </p:txBody>
      </p:sp>
      <p:grpSp>
        <p:nvGrpSpPr>
          <p:cNvPr id="760" name="Google Shape;760;p21"/>
          <p:cNvGrpSpPr/>
          <p:nvPr/>
        </p:nvGrpSpPr>
        <p:grpSpPr>
          <a:xfrm>
            <a:off x="243840" y="1789466"/>
            <a:ext cx="11608011" cy="4700111"/>
            <a:chOff x="378541" y="1632154"/>
            <a:chExt cx="11473310" cy="4050891"/>
          </a:xfrm>
        </p:grpSpPr>
        <p:sp>
          <p:nvSpPr>
            <p:cNvPr id="761" name="Google Shape;761;p21"/>
            <p:cNvSpPr/>
            <p:nvPr/>
          </p:nvSpPr>
          <p:spPr>
            <a:xfrm>
              <a:off x="378541" y="1632154"/>
              <a:ext cx="2727516" cy="4050891"/>
            </a:xfrm>
            <a:custGeom>
              <a:avLst/>
              <a:gdLst/>
              <a:ahLst/>
              <a:cxnLst/>
              <a:rect l="l" t="t" r="r" b="b"/>
              <a:pathLst>
                <a:path w="2959509" h="4050891" extrusionOk="0">
                  <a:moveTo>
                    <a:pt x="1022556" y="0"/>
                  </a:moveTo>
                  <a:lnTo>
                    <a:pt x="1936954" y="0"/>
                  </a:lnTo>
                  <a:cubicBezTo>
                    <a:pt x="2501696" y="0"/>
                    <a:pt x="2959509" y="457813"/>
                    <a:pt x="2959509" y="1022555"/>
                  </a:cubicBezTo>
                  <a:lnTo>
                    <a:pt x="2958517" y="1042210"/>
                  </a:lnTo>
                  <a:lnTo>
                    <a:pt x="2959509" y="1042210"/>
                  </a:lnTo>
                  <a:lnTo>
                    <a:pt x="2959509" y="4050891"/>
                  </a:lnTo>
                  <a:lnTo>
                    <a:pt x="0" y="4050891"/>
                  </a:lnTo>
                  <a:lnTo>
                    <a:pt x="0" y="1042210"/>
                  </a:lnTo>
                  <a:lnTo>
                    <a:pt x="994" y="1042210"/>
                  </a:lnTo>
                  <a:lnTo>
                    <a:pt x="1" y="1022555"/>
                  </a:lnTo>
                  <a:cubicBezTo>
                    <a:pt x="1" y="457813"/>
                    <a:pt x="457814" y="0"/>
                    <a:pt x="1022556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3293806" y="1632154"/>
              <a:ext cx="2727516" cy="4050891"/>
            </a:xfrm>
            <a:custGeom>
              <a:avLst/>
              <a:gdLst/>
              <a:ahLst/>
              <a:cxnLst/>
              <a:rect l="l" t="t" r="r" b="b"/>
              <a:pathLst>
                <a:path w="2959509" h="4050891" extrusionOk="0">
                  <a:moveTo>
                    <a:pt x="1022556" y="0"/>
                  </a:moveTo>
                  <a:lnTo>
                    <a:pt x="1936954" y="0"/>
                  </a:lnTo>
                  <a:cubicBezTo>
                    <a:pt x="2501696" y="0"/>
                    <a:pt x="2959509" y="457813"/>
                    <a:pt x="2959509" y="1022555"/>
                  </a:cubicBezTo>
                  <a:lnTo>
                    <a:pt x="2958517" y="1042210"/>
                  </a:lnTo>
                  <a:lnTo>
                    <a:pt x="2959509" y="1042210"/>
                  </a:lnTo>
                  <a:lnTo>
                    <a:pt x="2959509" y="4050891"/>
                  </a:lnTo>
                  <a:lnTo>
                    <a:pt x="0" y="4050891"/>
                  </a:lnTo>
                  <a:lnTo>
                    <a:pt x="0" y="1042210"/>
                  </a:lnTo>
                  <a:lnTo>
                    <a:pt x="994" y="1042210"/>
                  </a:lnTo>
                  <a:lnTo>
                    <a:pt x="1" y="1022555"/>
                  </a:lnTo>
                  <a:cubicBezTo>
                    <a:pt x="1" y="457813"/>
                    <a:pt x="457814" y="0"/>
                    <a:pt x="1022556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6209071" y="1632154"/>
              <a:ext cx="2727516" cy="4050891"/>
            </a:xfrm>
            <a:custGeom>
              <a:avLst/>
              <a:gdLst/>
              <a:ahLst/>
              <a:cxnLst/>
              <a:rect l="l" t="t" r="r" b="b"/>
              <a:pathLst>
                <a:path w="2959509" h="4050891" extrusionOk="0">
                  <a:moveTo>
                    <a:pt x="1022556" y="0"/>
                  </a:moveTo>
                  <a:lnTo>
                    <a:pt x="1936954" y="0"/>
                  </a:lnTo>
                  <a:cubicBezTo>
                    <a:pt x="2501696" y="0"/>
                    <a:pt x="2959509" y="457813"/>
                    <a:pt x="2959509" y="1022555"/>
                  </a:cubicBezTo>
                  <a:lnTo>
                    <a:pt x="2958517" y="1042210"/>
                  </a:lnTo>
                  <a:lnTo>
                    <a:pt x="2959509" y="1042210"/>
                  </a:lnTo>
                  <a:lnTo>
                    <a:pt x="2959509" y="4050891"/>
                  </a:lnTo>
                  <a:lnTo>
                    <a:pt x="0" y="4050891"/>
                  </a:lnTo>
                  <a:lnTo>
                    <a:pt x="0" y="1042210"/>
                  </a:lnTo>
                  <a:lnTo>
                    <a:pt x="994" y="1042210"/>
                  </a:lnTo>
                  <a:lnTo>
                    <a:pt x="1" y="1022555"/>
                  </a:lnTo>
                  <a:cubicBezTo>
                    <a:pt x="1" y="457813"/>
                    <a:pt x="457814" y="0"/>
                    <a:pt x="1022556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9124335" y="1632154"/>
              <a:ext cx="2727516" cy="4050891"/>
            </a:xfrm>
            <a:custGeom>
              <a:avLst/>
              <a:gdLst/>
              <a:ahLst/>
              <a:cxnLst/>
              <a:rect l="l" t="t" r="r" b="b"/>
              <a:pathLst>
                <a:path w="2959509" h="4050891" extrusionOk="0">
                  <a:moveTo>
                    <a:pt x="1022556" y="0"/>
                  </a:moveTo>
                  <a:lnTo>
                    <a:pt x="1936954" y="0"/>
                  </a:lnTo>
                  <a:cubicBezTo>
                    <a:pt x="2501696" y="0"/>
                    <a:pt x="2959509" y="457813"/>
                    <a:pt x="2959509" y="1022555"/>
                  </a:cubicBezTo>
                  <a:lnTo>
                    <a:pt x="2958517" y="1042210"/>
                  </a:lnTo>
                  <a:lnTo>
                    <a:pt x="2959509" y="1042210"/>
                  </a:lnTo>
                  <a:lnTo>
                    <a:pt x="2959509" y="4050891"/>
                  </a:lnTo>
                  <a:lnTo>
                    <a:pt x="0" y="4050891"/>
                  </a:lnTo>
                  <a:lnTo>
                    <a:pt x="0" y="1042210"/>
                  </a:lnTo>
                  <a:lnTo>
                    <a:pt x="994" y="1042210"/>
                  </a:lnTo>
                  <a:lnTo>
                    <a:pt x="1" y="1022555"/>
                  </a:lnTo>
                  <a:cubicBezTo>
                    <a:pt x="1" y="457813"/>
                    <a:pt x="457814" y="0"/>
                    <a:pt x="1022556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</p:grpSp>
      <p:sp>
        <p:nvSpPr>
          <p:cNvPr id="765" name="Google Shape;765;p21"/>
          <p:cNvSpPr txBox="1"/>
          <p:nvPr/>
        </p:nvSpPr>
        <p:spPr>
          <a:xfrm>
            <a:off x="222732" y="3561361"/>
            <a:ext cx="288332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ภาวะที่เป็นผลจากความผิดปกติที่เกิดขึ้น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แต่กำเนิด หรือระบบการสร้างอวัยวะของร่างกายไม่สมบูรณ์แต่กำเนิด 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หรือโรคทางพันธุกรรม หรือความผิดปกติในการพัฒนาการของร่างกาย 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เว้นแต่ สัญญาเพิ่มเติมนี้มีผลคุ้มครองมา</a:t>
            </a:r>
            <a:endParaRPr sz="1600" b="1">
              <a:solidFill>
                <a:srgbClr val="FF0000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ไม่น้อยกว่า  1 ปี และปรากฏอาการ</a:t>
            </a:r>
            <a:endParaRPr sz="1600" b="1">
              <a:solidFill>
                <a:srgbClr val="FF0000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หลังผู้เอาประกันภัยมีอายุครบสิบหกปีบริบูรณ์ (16 ปี บริบูรณ์)</a:t>
            </a:r>
            <a:endParaRPr/>
          </a:p>
        </p:txBody>
      </p:sp>
      <p:sp>
        <p:nvSpPr>
          <p:cNvPr id="766" name="Google Shape;766;p21"/>
          <p:cNvSpPr txBox="1"/>
          <p:nvPr/>
        </p:nvSpPr>
        <p:spPr>
          <a:xfrm>
            <a:off x="1437498" y="3113874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</a:t>
            </a:r>
            <a:endParaRPr/>
          </a:p>
        </p:txBody>
      </p:sp>
      <p:sp>
        <p:nvSpPr>
          <p:cNvPr id="767" name="Google Shape;767;p21"/>
          <p:cNvSpPr txBox="1"/>
          <p:nvPr/>
        </p:nvSpPr>
        <p:spPr>
          <a:xfrm>
            <a:off x="3127166" y="3577773"/>
            <a:ext cx="280459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การตรวจรักษาหรือการผ่าตัดเพื่อเสริมสวย 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หรือการแก้ไขปัญหาผิวพรรณ 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สิว ฝ้า กระ รังแค ผมร่วง 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หรือการควบคุมน้ำหนักตัว 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การผ่าตัดที่สามารถทดแทนด้วยการรักษาแนวทางอื่น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เว้นแต่เป็นการตกแต่งบาดแผล </a:t>
            </a:r>
            <a:endParaRPr sz="1600" b="1">
              <a:solidFill>
                <a:srgbClr val="FF0000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อันเนื่องมาจากอุบัติเหตุ</a:t>
            </a:r>
            <a:endParaRPr sz="1600" b="1">
              <a:solidFill>
                <a:srgbClr val="FF0000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ที่ได้รับความคุ้มครอง</a:t>
            </a:r>
            <a:endParaRPr/>
          </a:p>
        </p:txBody>
      </p:sp>
      <p:sp>
        <p:nvSpPr>
          <p:cNvPr id="768" name="Google Shape;768;p21"/>
          <p:cNvSpPr txBox="1"/>
          <p:nvPr/>
        </p:nvSpPr>
        <p:spPr>
          <a:xfrm>
            <a:off x="6142822" y="3580087"/>
            <a:ext cx="273531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การตั้งครรภ์ แท้งบุตร ทำแท้ง 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การคลอดบุตร 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โรคแทรกซ้อนจากการตั้งครรภ์ 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การแก้ไขปัญหาการมีบุตรยาก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(รวมถึงการสืบวิเคราะห์และการรักษา) การทำหมัน หรือการคุมกำเนิด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 </a:t>
            </a:r>
            <a:endParaRPr sz="1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ยกเว้น มะเร็งครรภ์ไข่ปลาอุก (Choriocarcinoma)</a:t>
            </a:r>
            <a:endParaRPr/>
          </a:p>
        </p:txBody>
      </p:sp>
      <p:sp>
        <p:nvSpPr>
          <p:cNvPr id="769" name="Google Shape;769;p21"/>
          <p:cNvSpPr txBox="1"/>
          <p:nvPr/>
        </p:nvSpPr>
        <p:spPr>
          <a:xfrm>
            <a:off x="9253119" y="3561361"/>
            <a:ext cx="2598731" cy="287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โรคเอดส์ หรือกามโรค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หรือโรคติดต่อทางเพศสัมพันธ์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โดยโรคเอดส์ ให้รวมถึง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ภูมิคุ้มกันบกพร่อง (Acquired Immune Deficiency Syndrome)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ซึ่งเกิดจากการติดเชื้อไวรัสเอดส์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และให้หมายความรวมถึง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การติดเชื้อจุลชีพฉวยโอกาส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หรือการติดโรค หรือการเจ็บป่วยใดๆ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ซึ่งโดยผลการตรวจเลือดแสดงเป็นเลือดบวกของไวรัส HIV</a:t>
            </a:r>
            <a:endParaRPr/>
          </a:p>
        </p:txBody>
      </p:sp>
      <p:sp>
        <p:nvSpPr>
          <p:cNvPr id="770" name="Google Shape;770;p21"/>
          <p:cNvSpPr txBox="1"/>
          <p:nvPr/>
        </p:nvSpPr>
        <p:spPr>
          <a:xfrm>
            <a:off x="4327421" y="3126433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</a:t>
            </a:r>
            <a:endParaRPr/>
          </a:p>
        </p:txBody>
      </p:sp>
      <p:sp>
        <p:nvSpPr>
          <p:cNvPr id="771" name="Google Shape;771;p21"/>
          <p:cNvSpPr txBox="1"/>
          <p:nvPr/>
        </p:nvSpPr>
        <p:spPr>
          <a:xfrm>
            <a:off x="7268029" y="3126433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3</a:t>
            </a:r>
            <a:endParaRPr/>
          </a:p>
        </p:txBody>
      </p:sp>
      <p:sp>
        <p:nvSpPr>
          <p:cNvPr id="772" name="Google Shape;772;p21"/>
          <p:cNvSpPr txBox="1"/>
          <p:nvPr/>
        </p:nvSpPr>
        <p:spPr>
          <a:xfrm>
            <a:off x="10182183" y="3131045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4</a:t>
            </a:r>
            <a:endParaRPr/>
          </a:p>
        </p:txBody>
      </p:sp>
      <p:pic>
        <p:nvPicPr>
          <p:cNvPr id="773" name="Google Shape;77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3716" y="1857483"/>
            <a:ext cx="1415166" cy="125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4033" y="1828668"/>
            <a:ext cx="1341031" cy="141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237" y="1676696"/>
            <a:ext cx="1507335" cy="158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7096" y="1828668"/>
            <a:ext cx="1569668" cy="15046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7" name="Google Shape;777;p21"/>
          <p:cNvGrpSpPr/>
          <p:nvPr/>
        </p:nvGrpSpPr>
        <p:grpSpPr>
          <a:xfrm>
            <a:off x="0" y="124287"/>
            <a:ext cx="12192000" cy="722686"/>
            <a:chOff x="0" y="124287"/>
            <a:chExt cx="12192000" cy="722686"/>
          </a:xfrm>
        </p:grpSpPr>
        <p:sp>
          <p:nvSpPr>
            <p:cNvPr id="778" name="Google Shape;778;p21"/>
            <p:cNvSpPr/>
            <p:nvPr/>
          </p:nvSpPr>
          <p:spPr>
            <a:xfrm>
              <a:off x="0" y="124287"/>
              <a:ext cx="12192000" cy="646331"/>
            </a:xfrm>
            <a:prstGeom prst="rect">
              <a:avLst/>
            </a:prstGeom>
            <a:solidFill>
              <a:srgbClr val="3FC1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1"/>
            <p:cNvSpPr txBox="1"/>
            <p:nvPr/>
          </p:nvSpPr>
          <p:spPr>
            <a:xfrm>
              <a:off x="3581706" y="200642"/>
              <a:ext cx="51308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3600" b="1">
                  <a:solidFill>
                    <a:schemeClr val="lt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ข้อยกเว้นทั่วไป</a:t>
              </a:r>
              <a:endParaRPr sz="36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2"/>
          <p:cNvSpPr/>
          <p:nvPr/>
        </p:nvSpPr>
        <p:spPr>
          <a:xfrm>
            <a:off x="6939966" y="2026570"/>
            <a:ext cx="1042210" cy="10422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785" name="Google Shape;785;p22"/>
          <p:cNvSpPr/>
          <p:nvPr/>
        </p:nvSpPr>
        <p:spPr>
          <a:xfrm>
            <a:off x="9664962" y="2026570"/>
            <a:ext cx="1042210" cy="10422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786" name="Google Shape;786;p22"/>
          <p:cNvSpPr txBox="1"/>
          <p:nvPr/>
        </p:nvSpPr>
        <p:spPr>
          <a:xfrm>
            <a:off x="3048000" y="930044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938953"/>
                </a:solidFill>
                <a:latin typeface="Cordia New"/>
                <a:ea typeface="Cordia New"/>
                <a:cs typeface="Cordia New"/>
                <a:sym typeface="Cordia New"/>
              </a:rPr>
              <a:t>การประกันภัยนี้ </a:t>
            </a:r>
            <a:r>
              <a:rPr lang="th-TH" sz="18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ไม่คุ้มครองค่าใช้จ่ายจากการรักษาพยาบาล </a:t>
            </a:r>
            <a:r>
              <a:rPr lang="th-TH" sz="1800" b="1">
                <a:solidFill>
                  <a:srgbClr val="938953"/>
                </a:solidFill>
                <a:latin typeface="Cordia New"/>
                <a:ea typeface="Cordia New"/>
                <a:cs typeface="Cordia New"/>
                <a:sym typeface="Cordia New"/>
              </a:rPr>
              <a:t>หรือความเสียหายที่เกิดจากการบาดเจ็บหรือการป่วย (รวมทั้งภาวะแทรกซ้อน) อาการ หรือภาวะความผิดปกติที่เกิดจาก</a:t>
            </a:r>
            <a:endParaRPr/>
          </a:p>
        </p:txBody>
      </p:sp>
      <p:grpSp>
        <p:nvGrpSpPr>
          <p:cNvPr id="787" name="Google Shape;787;p22"/>
          <p:cNvGrpSpPr/>
          <p:nvPr/>
        </p:nvGrpSpPr>
        <p:grpSpPr>
          <a:xfrm>
            <a:off x="303495" y="1688494"/>
            <a:ext cx="2143434" cy="4954253"/>
            <a:chOff x="422786" y="1688907"/>
            <a:chExt cx="2143434" cy="4082628"/>
          </a:xfrm>
        </p:grpSpPr>
        <p:sp>
          <p:nvSpPr>
            <p:cNvPr id="788" name="Google Shape;788;p22"/>
            <p:cNvSpPr/>
            <p:nvPr/>
          </p:nvSpPr>
          <p:spPr>
            <a:xfrm>
              <a:off x="422786" y="1688907"/>
              <a:ext cx="2143434" cy="4082628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789" name="Google Shape;789;p22"/>
            <p:cNvSpPr txBox="1"/>
            <p:nvPr/>
          </p:nvSpPr>
          <p:spPr>
            <a:xfrm>
              <a:off x="464966" y="2988774"/>
              <a:ext cx="2086515" cy="1951027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การตรวจรักษา หรือการป้องกัน การใช้ยาหรือสารต่างๆ เพื่อชะลอการเสื่อมของวัย </a:t>
              </a:r>
              <a:endParaRPr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หรือการให้ฮอร์โมนทดแทน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ในวัยใกล้หมดหรือหมดระดู </a:t>
              </a:r>
              <a:endParaRPr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การเสื่อมสมรรถภาพทางเพศ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ในหญิงหรือชาย </a:t>
              </a:r>
              <a:endParaRPr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การรักษาความผิดปกติทางเพศ และการแปลงเพศ </a:t>
              </a:r>
              <a:endParaRPr/>
            </a:p>
          </p:txBody>
        </p:sp>
        <p:sp>
          <p:nvSpPr>
            <p:cNvPr id="790" name="Google Shape;790;p22"/>
            <p:cNvSpPr txBox="1"/>
            <p:nvPr/>
          </p:nvSpPr>
          <p:spPr>
            <a:xfrm>
              <a:off x="1185016" y="2660091"/>
              <a:ext cx="609600" cy="390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5</a:t>
              </a:r>
              <a:endParaRPr/>
            </a:p>
          </p:txBody>
        </p:sp>
      </p:grpSp>
      <p:grpSp>
        <p:nvGrpSpPr>
          <p:cNvPr id="791" name="Google Shape;791;p22"/>
          <p:cNvGrpSpPr/>
          <p:nvPr/>
        </p:nvGrpSpPr>
        <p:grpSpPr>
          <a:xfrm>
            <a:off x="2598555" y="1688087"/>
            <a:ext cx="2519174" cy="4919389"/>
            <a:chOff x="540300" y="1623643"/>
            <a:chExt cx="2056093" cy="4830292"/>
          </a:xfrm>
        </p:grpSpPr>
        <p:sp>
          <p:nvSpPr>
            <p:cNvPr id="792" name="Google Shape;792;p22"/>
            <p:cNvSpPr/>
            <p:nvPr/>
          </p:nvSpPr>
          <p:spPr>
            <a:xfrm>
              <a:off x="540300" y="1623643"/>
              <a:ext cx="2056093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793" name="Google Shape;793;p22"/>
            <p:cNvSpPr txBox="1"/>
            <p:nvPr/>
          </p:nvSpPr>
          <p:spPr>
            <a:xfrm>
              <a:off x="595822" y="3161837"/>
              <a:ext cx="1899916" cy="3233564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การตรวจสุขภาพทั่วไป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การร้องขอเข้าอยู่รักษาตัว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ในโรงพยาบาล หรือร้องขอการผ่าตัด การพักฟื้น หรือการพักเพื่อการฟื้นฟู หรือการรักษาโดยวิธีให้พักอยู่เฉยๆ หรือการพักรักษาตัวในโรงพยาบาลเพื่อให้มีผู้ช่วยดูแลทั่วไป การตรวหรือการรักษาที่ไม่เกี่ยวข้องกับโรคที่เป็นสาเหตุของการรับตัวไว้ในโรงพยาบาล การวิเคราะห์เพื่อหาสาเหตุที่ไม่ใช่ความจำเป็นทางการแพทย์และไม่เป็นมาตรฐานทางการแพทย์</a:t>
              </a:r>
              <a:endParaRPr/>
            </a:p>
          </p:txBody>
        </p:sp>
        <p:sp>
          <p:nvSpPr>
            <p:cNvPr id="794" name="Google Shape;794;p22"/>
            <p:cNvSpPr txBox="1"/>
            <p:nvPr/>
          </p:nvSpPr>
          <p:spPr>
            <a:xfrm>
              <a:off x="1189703" y="2837947"/>
              <a:ext cx="609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6</a:t>
              </a:r>
              <a:endParaRPr/>
            </a:p>
          </p:txBody>
        </p:sp>
      </p:grpSp>
      <p:grpSp>
        <p:nvGrpSpPr>
          <p:cNvPr id="795" name="Google Shape;795;p22"/>
          <p:cNvGrpSpPr/>
          <p:nvPr/>
        </p:nvGrpSpPr>
        <p:grpSpPr>
          <a:xfrm>
            <a:off x="5218423" y="1688494"/>
            <a:ext cx="2252800" cy="4918981"/>
            <a:chOff x="422786" y="1688907"/>
            <a:chExt cx="2143434" cy="4830292"/>
          </a:xfrm>
        </p:grpSpPr>
        <p:sp>
          <p:nvSpPr>
            <p:cNvPr id="796" name="Google Shape;796;p22"/>
            <p:cNvSpPr/>
            <p:nvPr/>
          </p:nvSpPr>
          <p:spPr>
            <a:xfrm>
              <a:off x="422786" y="1688907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797" name="Google Shape;797;p22"/>
            <p:cNvSpPr txBox="1"/>
            <p:nvPr/>
          </p:nvSpPr>
          <p:spPr>
            <a:xfrm>
              <a:off x="532152" y="3226823"/>
              <a:ext cx="1924702" cy="1569660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การตรวจรักษาความผิดปกติเกี่ยวกับสายตา การทำเลสิค ค่าใช้จ่ายสำหรับอุปกรณ์เพื่อช่วยในการมองเห็นหรือการรักษาความผิดปกติของการมองเห็น</a:t>
              </a:r>
              <a:endParaRPr/>
            </a:p>
          </p:txBody>
        </p:sp>
        <p:sp>
          <p:nvSpPr>
            <p:cNvPr id="798" name="Google Shape;798;p22"/>
            <p:cNvSpPr txBox="1"/>
            <p:nvPr/>
          </p:nvSpPr>
          <p:spPr>
            <a:xfrm>
              <a:off x="1189703" y="2837947"/>
              <a:ext cx="609600" cy="46166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7</a:t>
              </a:r>
              <a:endParaRPr/>
            </a:p>
          </p:txBody>
        </p:sp>
      </p:grpSp>
      <p:grpSp>
        <p:nvGrpSpPr>
          <p:cNvPr id="799" name="Google Shape;799;p22"/>
          <p:cNvGrpSpPr/>
          <p:nvPr/>
        </p:nvGrpSpPr>
        <p:grpSpPr>
          <a:xfrm>
            <a:off x="7580526" y="1688495"/>
            <a:ext cx="2248293" cy="4918132"/>
            <a:chOff x="422786" y="1688907"/>
            <a:chExt cx="2143434" cy="4830292"/>
          </a:xfrm>
        </p:grpSpPr>
        <p:sp>
          <p:nvSpPr>
            <p:cNvPr id="800" name="Google Shape;800;p22"/>
            <p:cNvSpPr/>
            <p:nvPr/>
          </p:nvSpPr>
          <p:spPr>
            <a:xfrm>
              <a:off x="422786" y="1688907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01" name="Google Shape;801;p22"/>
            <p:cNvSpPr txBox="1"/>
            <p:nvPr/>
          </p:nvSpPr>
          <p:spPr>
            <a:xfrm>
              <a:off x="532152" y="3226823"/>
              <a:ext cx="1924702" cy="2992568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การตรวจรักษา หรือผ่าตัด เกี่ยวกับฟัน หรือเหงือก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การทำฟันปลอม การครอบฟัน การรักษารากฟัน อุดฟัน การจัดฟัน ขูดหินปูน ถอนฟัน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การใส่รากฟันเทียม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rgbClr val="FF0000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ยกเว้นในกรณีจำเป็น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rgbClr val="FF0000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อันเนื่องจากการบาดเจ็บ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rgbClr val="FF0000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โดยอุบัติเหตุ</a:t>
              </a: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rgbClr val="0070C0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ซึ่งไม่รวมค่าฟันปลอม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rgbClr val="0070C0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การครอบฟันและการรักษา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rgbClr val="0070C0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รากฟันหรือใส่รากเที</a:t>
              </a:r>
              <a:r>
                <a:rPr lang="th-TH" sz="1600" b="1">
                  <a:solidFill>
                    <a:srgbClr val="0070C0"/>
                  </a:solidFill>
                  <a:latin typeface="Sarabun"/>
                  <a:ea typeface="Sarabun"/>
                  <a:cs typeface="Sarabun"/>
                  <a:sym typeface="Sarabun"/>
                </a:rPr>
                <a:t>ยม</a:t>
              </a:r>
              <a:endParaRPr/>
            </a:p>
          </p:txBody>
        </p:sp>
        <p:sp>
          <p:nvSpPr>
            <p:cNvPr id="802" name="Google Shape;802;p22"/>
            <p:cNvSpPr txBox="1"/>
            <p:nvPr/>
          </p:nvSpPr>
          <p:spPr>
            <a:xfrm>
              <a:off x="1189703" y="2837947"/>
              <a:ext cx="609600" cy="46166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8</a:t>
              </a:r>
              <a:endParaRPr/>
            </a:p>
          </p:txBody>
        </p:sp>
      </p:grpSp>
      <p:grpSp>
        <p:nvGrpSpPr>
          <p:cNvPr id="803" name="Google Shape;803;p22"/>
          <p:cNvGrpSpPr/>
          <p:nvPr/>
        </p:nvGrpSpPr>
        <p:grpSpPr>
          <a:xfrm>
            <a:off x="9948494" y="1732633"/>
            <a:ext cx="2175371" cy="4873994"/>
            <a:chOff x="408835" y="1688907"/>
            <a:chExt cx="2175371" cy="4830292"/>
          </a:xfrm>
        </p:grpSpPr>
        <p:sp>
          <p:nvSpPr>
            <p:cNvPr id="804" name="Google Shape;804;p22"/>
            <p:cNvSpPr/>
            <p:nvPr/>
          </p:nvSpPr>
          <p:spPr>
            <a:xfrm>
              <a:off x="408835" y="1688907"/>
              <a:ext cx="2175371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05" name="Google Shape;805;p22"/>
            <p:cNvSpPr txBox="1"/>
            <p:nvPr/>
          </p:nvSpPr>
          <p:spPr>
            <a:xfrm>
              <a:off x="532152" y="3226823"/>
              <a:ext cx="1924702" cy="1077218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การรักษาหรือการบำบัดการติดยาเสพติดให้โทษ บุหรี่ สุรา หรือสารออกฤทธิ์ต่อจิตประสาท</a:t>
              </a:r>
              <a:endParaRPr/>
            </a:p>
          </p:txBody>
        </p:sp>
        <p:sp>
          <p:nvSpPr>
            <p:cNvPr id="806" name="Google Shape;806;p22"/>
            <p:cNvSpPr txBox="1"/>
            <p:nvPr/>
          </p:nvSpPr>
          <p:spPr>
            <a:xfrm>
              <a:off x="1186893" y="2850325"/>
              <a:ext cx="609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9</a:t>
              </a:r>
              <a:endParaRPr/>
            </a:p>
          </p:txBody>
        </p:sp>
      </p:grpSp>
      <p:pic>
        <p:nvPicPr>
          <p:cNvPr id="807" name="Google Shape;80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654" y="2106676"/>
            <a:ext cx="1306536" cy="89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22"/>
          <p:cNvPicPr preferRelativeResize="0"/>
          <p:nvPr/>
        </p:nvPicPr>
        <p:blipFill rotWithShape="1">
          <a:blip r:embed="rId4">
            <a:alphaModFix/>
          </a:blip>
          <a:srcRect t="5505"/>
          <a:stretch/>
        </p:blipFill>
        <p:spPr>
          <a:xfrm>
            <a:off x="1286021" y="2102762"/>
            <a:ext cx="754678" cy="86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22"/>
          <p:cNvPicPr preferRelativeResize="0"/>
          <p:nvPr/>
        </p:nvPicPr>
        <p:blipFill rotWithShape="1">
          <a:blip r:embed="rId5">
            <a:alphaModFix/>
          </a:blip>
          <a:srcRect l="71716" t="1520" r="-3923" b="69887"/>
          <a:stretch/>
        </p:blipFill>
        <p:spPr>
          <a:xfrm>
            <a:off x="5452015" y="1824139"/>
            <a:ext cx="1401489" cy="124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4753" y="1746500"/>
            <a:ext cx="506182" cy="44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1414" y="1750695"/>
            <a:ext cx="1255885" cy="112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22"/>
          <p:cNvPicPr preferRelativeResize="0"/>
          <p:nvPr/>
        </p:nvPicPr>
        <p:blipFill rotWithShape="1">
          <a:blip r:embed="rId8">
            <a:alphaModFix/>
          </a:blip>
          <a:srcRect l="12275" t="8749" r="12754" b="17465"/>
          <a:stretch/>
        </p:blipFill>
        <p:spPr>
          <a:xfrm>
            <a:off x="10356718" y="1822599"/>
            <a:ext cx="1042210" cy="102577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13" name="Google Shape;813;p22"/>
          <p:cNvSpPr/>
          <p:nvPr/>
        </p:nvSpPr>
        <p:spPr>
          <a:xfrm>
            <a:off x="7982176" y="1767039"/>
            <a:ext cx="1077903" cy="1081334"/>
          </a:xfrm>
          <a:prstGeom prst="ellipse">
            <a:avLst/>
          </a:prstGeom>
          <a:solidFill>
            <a:srgbClr val="2584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814" name="Google Shape;814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42003" y="1812434"/>
            <a:ext cx="950781" cy="94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5" name="Google Shape;815;p22"/>
          <p:cNvGrpSpPr/>
          <p:nvPr/>
        </p:nvGrpSpPr>
        <p:grpSpPr>
          <a:xfrm>
            <a:off x="0" y="124287"/>
            <a:ext cx="12192000" cy="716290"/>
            <a:chOff x="0" y="124287"/>
            <a:chExt cx="12192000" cy="716290"/>
          </a:xfrm>
        </p:grpSpPr>
        <p:sp>
          <p:nvSpPr>
            <p:cNvPr id="816" name="Google Shape;816;p22"/>
            <p:cNvSpPr/>
            <p:nvPr/>
          </p:nvSpPr>
          <p:spPr>
            <a:xfrm>
              <a:off x="0" y="124287"/>
              <a:ext cx="12192000" cy="646331"/>
            </a:xfrm>
            <a:prstGeom prst="rect">
              <a:avLst/>
            </a:prstGeom>
            <a:solidFill>
              <a:srgbClr val="3FC1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2"/>
            <p:cNvSpPr txBox="1"/>
            <p:nvPr/>
          </p:nvSpPr>
          <p:spPr>
            <a:xfrm>
              <a:off x="3530581" y="194246"/>
              <a:ext cx="51308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3600" b="1">
                  <a:solidFill>
                    <a:schemeClr val="lt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ข้อยกเว้นทั่วไป</a:t>
              </a:r>
              <a:endParaRPr sz="36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3"/>
          <p:cNvSpPr/>
          <p:nvPr/>
        </p:nvSpPr>
        <p:spPr>
          <a:xfrm>
            <a:off x="6939966" y="2026570"/>
            <a:ext cx="1042210" cy="10422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823" name="Google Shape;823;p23"/>
          <p:cNvSpPr/>
          <p:nvPr/>
        </p:nvSpPr>
        <p:spPr>
          <a:xfrm>
            <a:off x="9664962" y="2026570"/>
            <a:ext cx="1042210" cy="10422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824" name="Google Shape;824;p23"/>
          <p:cNvSpPr txBox="1"/>
          <p:nvPr/>
        </p:nvSpPr>
        <p:spPr>
          <a:xfrm>
            <a:off x="2367280" y="930044"/>
            <a:ext cx="68986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938953"/>
                </a:solidFill>
                <a:latin typeface="Cordia New"/>
                <a:ea typeface="Cordia New"/>
                <a:cs typeface="Cordia New"/>
                <a:sym typeface="Cordia New"/>
              </a:rPr>
              <a:t>การประกันภัยนี้ </a:t>
            </a:r>
            <a:r>
              <a:rPr lang="th-TH" sz="18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ไม่คุ้มครองค่าใช้จ่ายจากการรักษาพยาบาล </a:t>
            </a:r>
            <a:r>
              <a:rPr lang="th-TH" sz="1800" b="1">
                <a:solidFill>
                  <a:srgbClr val="938953"/>
                </a:solidFill>
                <a:latin typeface="Cordia New"/>
                <a:ea typeface="Cordia New"/>
                <a:cs typeface="Cordia New"/>
                <a:sym typeface="Cordia New"/>
              </a:rPr>
              <a:t>หรือความเสียหายที่เกิดจากการบาดเจ็บหรือการป่วย (รวมทั้งภาวะแทรกซ้อน) อาการ หรือภาวะความผิดปกติที่เกิดจาก</a:t>
            </a:r>
            <a:endParaRPr/>
          </a:p>
        </p:txBody>
      </p:sp>
      <p:grpSp>
        <p:nvGrpSpPr>
          <p:cNvPr id="825" name="Google Shape;825;p23"/>
          <p:cNvGrpSpPr/>
          <p:nvPr/>
        </p:nvGrpSpPr>
        <p:grpSpPr>
          <a:xfrm>
            <a:off x="187452" y="1688495"/>
            <a:ext cx="2366813" cy="4830292"/>
            <a:chOff x="422786" y="1688907"/>
            <a:chExt cx="2143434" cy="4082628"/>
          </a:xfrm>
        </p:grpSpPr>
        <p:sp>
          <p:nvSpPr>
            <p:cNvPr id="826" name="Google Shape;826;p23"/>
            <p:cNvSpPr/>
            <p:nvPr/>
          </p:nvSpPr>
          <p:spPr>
            <a:xfrm>
              <a:off x="422786" y="1688907"/>
              <a:ext cx="2143434" cy="4082628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27" name="Google Shape;827;p23"/>
            <p:cNvSpPr txBox="1"/>
            <p:nvPr/>
          </p:nvSpPr>
          <p:spPr>
            <a:xfrm>
              <a:off x="469133" y="3480288"/>
              <a:ext cx="2017438" cy="1742917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การตรวจรักษา อาการ หรือโรคที่เกี่ยวเนื่องกับภาวะทางจิตใจ โรคทางจิตเวช หรือทางพฤติกรรมหรือความผิดปกติทางบุคลิกภาพ รวมถึงสภาวะสมาธิสั้น ออธิสซึม เครียด ความผิดปกติของการกิน หรือความวิตกกังวล</a:t>
              </a:r>
              <a:endParaRPr/>
            </a:p>
          </p:txBody>
        </p:sp>
        <p:sp>
          <p:nvSpPr>
            <p:cNvPr id="828" name="Google Shape;828;p23"/>
            <p:cNvSpPr txBox="1"/>
            <p:nvPr/>
          </p:nvSpPr>
          <p:spPr>
            <a:xfrm>
              <a:off x="1185016" y="3119573"/>
              <a:ext cx="609600" cy="39020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10</a:t>
              </a:r>
              <a:endParaRPr/>
            </a:p>
          </p:txBody>
        </p:sp>
      </p:grpSp>
      <p:grpSp>
        <p:nvGrpSpPr>
          <p:cNvPr id="829" name="Google Shape;829;p23"/>
          <p:cNvGrpSpPr/>
          <p:nvPr/>
        </p:nvGrpSpPr>
        <p:grpSpPr>
          <a:xfrm>
            <a:off x="2722865" y="1688495"/>
            <a:ext cx="2185309" cy="4830292"/>
            <a:chOff x="422786" y="1688907"/>
            <a:chExt cx="2143434" cy="4830292"/>
          </a:xfrm>
        </p:grpSpPr>
        <p:sp>
          <p:nvSpPr>
            <p:cNvPr id="830" name="Google Shape;830;p23"/>
            <p:cNvSpPr/>
            <p:nvPr/>
          </p:nvSpPr>
          <p:spPr>
            <a:xfrm>
              <a:off x="422786" y="1688907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31" name="Google Shape;831;p23"/>
            <p:cNvSpPr txBox="1"/>
            <p:nvPr/>
          </p:nvSpPr>
          <p:spPr>
            <a:xfrm>
              <a:off x="532152" y="3808349"/>
              <a:ext cx="1924702" cy="1815882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การตรวจรักษาที่ยังอยู่ในระหว่างทดลอง การตรวจหรือการรักษาโรคหรืออาการหยุดหายใจขณะหลับ การตรวจหรือการรักษาความผิดปกติของ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การนอนหลับ การนอนกรน</a:t>
              </a:r>
              <a:endParaRPr/>
            </a:p>
          </p:txBody>
        </p:sp>
        <p:sp>
          <p:nvSpPr>
            <p:cNvPr id="832" name="Google Shape;832;p23"/>
            <p:cNvSpPr txBox="1"/>
            <p:nvPr/>
          </p:nvSpPr>
          <p:spPr>
            <a:xfrm>
              <a:off x="1189703" y="3429412"/>
              <a:ext cx="609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11</a:t>
              </a:r>
              <a:endParaRPr/>
            </a:p>
          </p:txBody>
        </p:sp>
      </p:grpSp>
      <p:grpSp>
        <p:nvGrpSpPr>
          <p:cNvPr id="833" name="Google Shape;833;p23"/>
          <p:cNvGrpSpPr/>
          <p:nvPr/>
        </p:nvGrpSpPr>
        <p:grpSpPr>
          <a:xfrm>
            <a:off x="5057876" y="1688495"/>
            <a:ext cx="2225952" cy="4830292"/>
            <a:chOff x="422786" y="1688907"/>
            <a:chExt cx="2143434" cy="4830292"/>
          </a:xfrm>
        </p:grpSpPr>
        <p:sp>
          <p:nvSpPr>
            <p:cNvPr id="834" name="Google Shape;834;p23"/>
            <p:cNvSpPr/>
            <p:nvPr/>
          </p:nvSpPr>
          <p:spPr>
            <a:xfrm>
              <a:off x="422786" y="1688907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35" name="Google Shape;835;p23"/>
            <p:cNvSpPr txBox="1"/>
            <p:nvPr/>
          </p:nvSpPr>
          <p:spPr>
            <a:xfrm>
              <a:off x="532152" y="3808349"/>
              <a:ext cx="1924702" cy="2062103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การปลูกฝีหรือการฉีดวัคซีนป้องกันโรค </a:t>
              </a:r>
              <a:endParaRPr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rgbClr val="FF0000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ยกเว้นการฉีดวัคซีนป้องกัน</a:t>
              </a:r>
              <a:endParaRPr sz="16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rgbClr val="FF0000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โรคพิษสุนัขบ้าภายหลัง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rgbClr val="FF0000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การถูกสัตว์ทำร้าย </a:t>
              </a:r>
              <a:endParaRPr sz="16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rgbClr val="FF0000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และวัคซีนป้องกันบาดทะยัก ภายหลังได้รับการบาดเจ็บ</a:t>
              </a:r>
              <a:endParaRPr/>
            </a:p>
          </p:txBody>
        </p:sp>
        <p:sp>
          <p:nvSpPr>
            <p:cNvPr id="836" name="Google Shape;836;p23"/>
            <p:cNvSpPr txBox="1"/>
            <p:nvPr/>
          </p:nvSpPr>
          <p:spPr>
            <a:xfrm>
              <a:off x="1156110" y="3381575"/>
              <a:ext cx="609600" cy="46166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12</a:t>
              </a:r>
              <a:endParaRPr/>
            </a:p>
          </p:txBody>
        </p:sp>
      </p:grpSp>
      <p:grpSp>
        <p:nvGrpSpPr>
          <p:cNvPr id="837" name="Google Shape;837;p23"/>
          <p:cNvGrpSpPr/>
          <p:nvPr/>
        </p:nvGrpSpPr>
        <p:grpSpPr>
          <a:xfrm>
            <a:off x="7458687" y="1704384"/>
            <a:ext cx="2263614" cy="4830292"/>
            <a:chOff x="445153" y="1704796"/>
            <a:chExt cx="2143434" cy="4830292"/>
          </a:xfrm>
        </p:grpSpPr>
        <p:sp>
          <p:nvSpPr>
            <p:cNvPr id="838" name="Google Shape;838;p23"/>
            <p:cNvSpPr/>
            <p:nvPr/>
          </p:nvSpPr>
          <p:spPr>
            <a:xfrm>
              <a:off x="445153" y="1704796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39" name="Google Shape;839;p23"/>
            <p:cNvSpPr txBox="1"/>
            <p:nvPr/>
          </p:nvSpPr>
          <p:spPr>
            <a:xfrm>
              <a:off x="532152" y="3847988"/>
              <a:ext cx="1924702" cy="830997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การตรวจรักษาที่ไม่ใช่การแพทย์แผนปัจจุบัน รวมถึงการแพทย์ทางเลือก</a:t>
              </a:r>
              <a:endParaRPr/>
            </a:p>
          </p:txBody>
        </p:sp>
        <p:sp>
          <p:nvSpPr>
            <p:cNvPr id="840" name="Google Shape;840;p23"/>
            <p:cNvSpPr txBox="1"/>
            <p:nvPr/>
          </p:nvSpPr>
          <p:spPr>
            <a:xfrm>
              <a:off x="1189703" y="3381575"/>
              <a:ext cx="609600" cy="46166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13</a:t>
              </a:r>
              <a:endParaRPr/>
            </a:p>
          </p:txBody>
        </p:sp>
      </p:grpSp>
      <p:grpSp>
        <p:nvGrpSpPr>
          <p:cNvPr id="841" name="Google Shape;841;p23"/>
          <p:cNvGrpSpPr/>
          <p:nvPr/>
        </p:nvGrpSpPr>
        <p:grpSpPr>
          <a:xfrm>
            <a:off x="9871618" y="1704384"/>
            <a:ext cx="2143434" cy="4830292"/>
            <a:chOff x="422786" y="1688907"/>
            <a:chExt cx="2143434" cy="4830292"/>
          </a:xfrm>
        </p:grpSpPr>
        <p:sp>
          <p:nvSpPr>
            <p:cNvPr id="842" name="Google Shape;842;p23"/>
            <p:cNvSpPr/>
            <p:nvPr/>
          </p:nvSpPr>
          <p:spPr>
            <a:xfrm>
              <a:off x="422786" y="1688907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43" name="Google Shape;843;p23"/>
            <p:cNvSpPr txBox="1"/>
            <p:nvPr/>
          </p:nvSpPr>
          <p:spPr>
            <a:xfrm>
              <a:off x="532152" y="3808349"/>
              <a:ext cx="1924702" cy="2062103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ค่าใช้จ่ายที่เกิดจากการตรวจรักษาพยาบาลที่ผู้เอาประกันภัย ซึ่งเป็นแพทย์สั่งให้แก่ตัวเอง รวมทั้งค่าใช้จ่ายที่เกิดจากการตรวจรักษา พยาบาลจากแพทย์ ผู้ซึ่งเป็น บิดา มารดา คู่สมรส  หรือบุตรของผู้เอาประกันภัย</a:t>
              </a:r>
              <a:endParaRPr/>
            </a:p>
          </p:txBody>
        </p:sp>
        <p:sp>
          <p:nvSpPr>
            <p:cNvPr id="844" name="Google Shape;844;p23"/>
            <p:cNvSpPr txBox="1"/>
            <p:nvPr/>
          </p:nvSpPr>
          <p:spPr>
            <a:xfrm>
              <a:off x="1189703" y="3381575"/>
              <a:ext cx="609600" cy="46166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14</a:t>
              </a:r>
              <a:endParaRPr/>
            </a:p>
          </p:txBody>
        </p:sp>
      </p:grpSp>
      <p:pic>
        <p:nvPicPr>
          <p:cNvPr id="845" name="Google Shape;8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819" y="1767319"/>
            <a:ext cx="2316681" cy="156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0843" y="1704384"/>
            <a:ext cx="1630371" cy="183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9100" y="1688495"/>
            <a:ext cx="1488666" cy="169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8393" y="1906595"/>
            <a:ext cx="1920406" cy="15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02768" y="1960795"/>
            <a:ext cx="1926503" cy="1536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0" name="Google Shape;850;p23"/>
          <p:cNvGrpSpPr/>
          <p:nvPr/>
        </p:nvGrpSpPr>
        <p:grpSpPr>
          <a:xfrm>
            <a:off x="0" y="189160"/>
            <a:ext cx="12192000" cy="694471"/>
            <a:chOff x="0" y="124287"/>
            <a:chExt cx="12192000" cy="694471"/>
          </a:xfrm>
        </p:grpSpPr>
        <p:sp>
          <p:nvSpPr>
            <p:cNvPr id="851" name="Google Shape;851;p23"/>
            <p:cNvSpPr/>
            <p:nvPr/>
          </p:nvSpPr>
          <p:spPr>
            <a:xfrm>
              <a:off x="0" y="124287"/>
              <a:ext cx="12192000" cy="646331"/>
            </a:xfrm>
            <a:prstGeom prst="rect">
              <a:avLst/>
            </a:prstGeom>
            <a:solidFill>
              <a:srgbClr val="3FC1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3"/>
            <p:cNvSpPr txBox="1"/>
            <p:nvPr/>
          </p:nvSpPr>
          <p:spPr>
            <a:xfrm>
              <a:off x="3530580" y="172427"/>
              <a:ext cx="51308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3600" b="1">
                  <a:solidFill>
                    <a:schemeClr val="lt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ข้อยกเว้นทั่วไป</a:t>
              </a:r>
              <a:endParaRPr sz="36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4"/>
          <p:cNvSpPr/>
          <p:nvPr/>
        </p:nvSpPr>
        <p:spPr>
          <a:xfrm>
            <a:off x="6939966" y="2026570"/>
            <a:ext cx="1042210" cy="10422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858" name="Google Shape;858;p24"/>
          <p:cNvSpPr/>
          <p:nvPr/>
        </p:nvSpPr>
        <p:spPr>
          <a:xfrm>
            <a:off x="9664962" y="2026570"/>
            <a:ext cx="1042210" cy="10422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859" name="Google Shape;859;p24"/>
          <p:cNvSpPr txBox="1"/>
          <p:nvPr/>
        </p:nvSpPr>
        <p:spPr>
          <a:xfrm>
            <a:off x="3048000" y="930044"/>
            <a:ext cx="64719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938953"/>
                </a:solidFill>
                <a:latin typeface="Cordia New"/>
                <a:ea typeface="Cordia New"/>
                <a:cs typeface="Cordia New"/>
                <a:sym typeface="Cordia New"/>
              </a:rPr>
              <a:t>การประกันภัยนี้ </a:t>
            </a:r>
            <a:r>
              <a:rPr lang="th-TH" sz="18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ไม่คุ้มครองค่าใช้จ่ายจากการรักษาพยาบาล </a:t>
            </a:r>
            <a:r>
              <a:rPr lang="th-TH" sz="1800" b="1">
                <a:solidFill>
                  <a:srgbClr val="938953"/>
                </a:solidFill>
                <a:latin typeface="Cordia New"/>
                <a:ea typeface="Cordia New"/>
                <a:cs typeface="Cordia New"/>
                <a:sym typeface="Cordia New"/>
              </a:rPr>
              <a:t>หรือความเสียหายที่เกิดจากการบาดเจ็บหรือการป่วย (รวมทั้งภาวะแทรกซ้อน) อาการ หรือภาวะความผิดปกติที่เกิดจาก</a:t>
            </a:r>
            <a:endParaRPr/>
          </a:p>
        </p:txBody>
      </p:sp>
      <p:grpSp>
        <p:nvGrpSpPr>
          <p:cNvPr id="860" name="Google Shape;860;p24"/>
          <p:cNvGrpSpPr/>
          <p:nvPr/>
        </p:nvGrpSpPr>
        <p:grpSpPr>
          <a:xfrm>
            <a:off x="237674" y="1688495"/>
            <a:ext cx="2782338" cy="4830292"/>
            <a:chOff x="422786" y="1688907"/>
            <a:chExt cx="2143434" cy="4082628"/>
          </a:xfrm>
        </p:grpSpPr>
        <p:sp>
          <p:nvSpPr>
            <p:cNvPr id="861" name="Google Shape;861;p24"/>
            <p:cNvSpPr/>
            <p:nvPr/>
          </p:nvSpPr>
          <p:spPr>
            <a:xfrm>
              <a:off x="422786" y="1688907"/>
              <a:ext cx="2143434" cy="4082628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62" name="Google Shape;862;p24"/>
            <p:cNvSpPr txBox="1"/>
            <p:nvPr/>
          </p:nvSpPr>
          <p:spPr>
            <a:xfrm>
              <a:off x="559514" y="3270924"/>
              <a:ext cx="1985740" cy="2367246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การฆ่าตัวตาย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การพยายามฆ่าตัวตาย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การทำร้ายร่างกายตนเอง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หรือการพยายามทำร้ายร่างกายตนเอง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ไม่ว่าจะเป็นการกระทำโดยตนเอง หรือยินยอมให้ผู้อื่นกระทำ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ไม่ว่าจะอยู่ในระหว่างวิกลจริต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หรือไม่ก็ตาม ทั้งนี้รวมถึงอุบัติเหตุจากการที่ผู้เอาประกันภัย กิน ดื่ม หรือฉีดยา หรือสารมีพิษเข้าร่างกาย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และการใช้ยาเกินกว่าที่แพทย์สั่ง</a:t>
              </a:r>
              <a:endParaRPr/>
            </a:p>
          </p:txBody>
        </p:sp>
        <p:sp>
          <p:nvSpPr>
            <p:cNvPr id="863" name="Google Shape;863;p24"/>
            <p:cNvSpPr txBox="1"/>
            <p:nvPr/>
          </p:nvSpPr>
          <p:spPr>
            <a:xfrm>
              <a:off x="1189703" y="2916100"/>
              <a:ext cx="609600" cy="39020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15</a:t>
              </a:r>
              <a:endParaRPr/>
            </a:p>
          </p:txBody>
        </p:sp>
      </p:grpSp>
      <p:grpSp>
        <p:nvGrpSpPr>
          <p:cNvPr id="864" name="Google Shape;864;p24"/>
          <p:cNvGrpSpPr/>
          <p:nvPr/>
        </p:nvGrpSpPr>
        <p:grpSpPr>
          <a:xfrm>
            <a:off x="3207126" y="1688495"/>
            <a:ext cx="2782339" cy="4830292"/>
            <a:chOff x="422786" y="1688907"/>
            <a:chExt cx="2143435" cy="4830292"/>
          </a:xfrm>
        </p:grpSpPr>
        <p:sp>
          <p:nvSpPr>
            <p:cNvPr id="865" name="Google Shape;865;p24"/>
            <p:cNvSpPr/>
            <p:nvPr/>
          </p:nvSpPr>
          <p:spPr>
            <a:xfrm>
              <a:off x="422786" y="1688907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66" name="Google Shape;866;p24"/>
            <p:cNvSpPr txBox="1"/>
            <p:nvPr/>
          </p:nvSpPr>
          <p:spPr>
            <a:xfrm>
              <a:off x="422787" y="3429412"/>
              <a:ext cx="2143434" cy="298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การบาดเจ็บที่เกิดขึ้นอันเป็นผลมาจากการกระทำของผู้เอาประกันภัย</a:t>
              </a:r>
              <a:endParaRPr/>
            </a:p>
            <a:p>
              <a:pPr marL="108000" marR="0" lvl="0" indent="-6399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  <a:p>
              <a:pPr marL="108000" marR="0" lvl="0" indent="-1080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th-TH" sz="14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ขณะอยู่ภายใต้ฤทธิ์สารเสพติด หรือยาเสพติดให้โทษจนไม่สามารถครองสติได้ หรือ</a:t>
              </a:r>
              <a:endParaRPr/>
            </a:p>
            <a:p>
              <a:pPr marL="108000" marR="0" lvl="0" indent="-1080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th-TH" sz="14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ขณะอยู่ภายใต้ฤทธิ์สุราโดยมีระดับแอลกอฮอล์ในร่างกายขณะตรวจเทียบเท่ากับระดับแอลกอฮอล์ในเลือด ตั้งแต่ 150 มิลลิกรัมเปอร์เซ็นต์ขึ้นไป หรือ</a:t>
              </a:r>
              <a:endParaRPr/>
            </a:p>
            <a:p>
              <a:pPr marL="108000" marR="0" lvl="0" indent="-1080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th-TH" sz="14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ขณะอยู่ภายใต้ฤทธิ์สุราจนไม่สามารถครองสติได้ ในกรณีที่ไม่มีการตรวจวัด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  หรือในกรณีที่ไม่สามารถตรวจวัดระดับ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  แอลกอฮอล์ได้</a:t>
              </a:r>
              <a:endParaRPr/>
            </a:p>
          </p:txBody>
        </p:sp>
        <p:sp>
          <p:nvSpPr>
            <p:cNvPr id="867" name="Google Shape;867;p24"/>
            <p:cNvSpPr txBox="1"/>
            <p:nvPr/>
          </p:nvSpPr>
          <p:spPr>
            <a:xfrm>
              <a:off x="1168821" y="2967747"/>
              <a:ext cx="609600" cy="46166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16</a:t>
              </a:r>
              <a:endParaRPr/>
            </a:p>
          </p:txBody>
        </p:sp>
      </p:grpSp>
      <p:grpSp>
        <p:nvGrpSpPr>
          <p:cNvPr id="868" name="Google Shape;868;p24"/>
          <p:cNvGrpSpPr/>
          <p:nvPr/>
        </p:nvGrpSpPr>
        <p:grpSpPr>
          <a:xfrm>
            <a:off x="6230793" y="1665842"/>
            <a:ext cx="2782338" cy="4830292"/>
            <a:chOff x="422786" y="1688907"/>
            <a:chExt cx="2143434" cy="4830292"/>
          </a:xfrm>
        </p:grpSpPr>
        <p:sp>
          <p:nvSpPr>
            <p:cNvPr id="869" name="Google Shape;869;p24"/>
            <p:cNvSpPr/>
            <p:nvPr/>
          </p:nvSpPr>
          <p:spPr>
            <a:xfrm>
              <a:off x="422786" y="1688907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70" name="Google Shape;870;p24"/>
            <p:cNvSpPr txBox="1"/>
            <p:nvPr/>
          </p:nvSpPr>
          <p:spPr>
            <a:xfrm>
              <a:off x="531594" y="3559213"/>
              <a:ext cx="1924702" cy="1077218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การบาดเจ็บที่เกิดขึ้นขณะที่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ผู้เอาประกันภัยก่ออาชญากรรม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ที่มีความผิดสถานหนัก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หรือขณะถูกจับกุม หรือหนีการจับกุม</a:t>
              </a:r>
              <a:endParaRPr/>
            </a:p>
          </p:txBody>
        </p:sp>
        <p:sp>
          <p:nvSpPr>
            <p:cNvPr id="871" name="Google Shape;871;p24"/>
            <p:cNvSpPr txBox="1"/>
            <p:nvPr/>
          </p:nvSpPr>
          <p:spPr>
            <a:xfrm>
              <a:off x="1189145" y="3097548"/>
              <a:ext cx="609600" cy="46166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17</a:t>
              </a:r>
              <a:endParaRPr/>
            </a:p>
          </p:txBody>
        </p:sp>
      </p:grpSp>
      <p:grpSp>
        <p:nvGrpSpPr>
          <p:cNvPr id="872" name="Google Shape;872;p24"/>
          <p:cNvGrpSpPr/>
          <p:nvPr/>
        </p:nvGrpSpPr>
        <p:grpSpPr>
          <a:xfrm>
            <a:off x="9227460" y="1688495"/>
            <a:ext cx="2880978" cy="4830292"/>
            <a:chOff x="422785" y="1688907"/>
            <a:chExt cx="2219424" cy="4830292"/>
          </a:xfrm>
        </p:grpSpPr>
        <p:sp>
          <p:nvSpPr>
            <p:cNvPr id="873" name="Google Shape;873;p24"/>
            <p:cNvSpPr/>
            <p:nvPr/>
          </p:nvSpPr>
          <p:spPr>
            <a:xfrm>
              <a:off x="422786" y="1688907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74" name="Google Shape;874;p24"/>
            <p:cNvSpPr txBox="1"/>
            <p:nvPr/>
          </p:nvSpPr>
          <p:spPr>
            <a:xfrm>
              <a:off x="422785" y="3547969"/>
              <a:ext cx="2219424" cy="2571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การบาดเจ็บที่เกิดขึ้นขณะที่ผู้เอาประกันภัย แข่งรถ หรือแข่งเรือทุกชนิด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แข่งม้า แข่งสกีทุกชนิด รวมถึงเจ็ตสกีด้วยแข่งสเก็ต ชกมวย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โดดร่ม </a:t>
              </a:r>
              <a:r>
                <a:rPr lang="th-TH" sz="1600" b="1">
                  <a:solidFill>
                    <a:srgbClr val="FF0000"/>
                  </a:solidFill>
                  <a:latin typeface="Cordia New"/>
                  <a:ea typeface="Cordia New"/>
                  <a:cs typeface="Cordia New"/>
                  <a:sym typeface="Cordia New"/>
                </a:rPr>
                <a:t>(เว้นแต่การโดดร่มเพื่อรักษาชีวิต) </a:t>
              </a: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เล่นหรือแข่งพารามอเตอร์ ร่มบิน เครื่องร่อน ขณะกำลังขึ้นหรือกำลังลง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หรือโดยสารอยู่ในบอลลูน เล่นบันจี้จั๊มพ์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ดำน้ำที่ต้องใช้ถังอากาศ และเครื่องช่วยหายใจใต้น้ำ</a:t>
              </a:r>
              <a:endParaRPr/>
            </a:p>
          </p:txBody>
        </p:sp>
        <p:sp>
          <p:nvSpPr>
            <p:cNvPr id="875" name="Google Shape;875;p24"/>
            <p:cNvSpPr txBox="1"/>
            <p:nvPr/>
          </p:nvSpPr>
          <p:spPr>
            <a:xfrm>
              <a:off x="1189703" y="3097547"/>
              <a:ext cx="609600" cy="46166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18</a:t>
              </a:r>
              <a:endParaRPr/>
            </a:p>
          </p:txBody>
        </p:sp>
      </p:grpSp>
      <p:pic>
        <p:nvPicPr>
          <p:cNvPr id="876" name="Google Shape;87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530" y="1695421"/>
            <a:ext cx="1530229" cy="154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039" y="1866611"/>
            <a:ext cx="2132300" cy="129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05260" y="1697280"/>
            <a:ext cx="2571780" cy="257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24"/>
          <p:cNvPicPr preferRelativeResize="0"/>
          <p:nvPr/>
        </p:nvPicPr>
        <p:blipFill rotWithShape="1">
          <a:blip r:embed="rId6">
            <a:alphaModFix/>
          </a:blip>
          <a:srcRect r="61008" b="59161"/>
          <a:stretch/>
        </p:blipFill>
        <p:spPr>
          <a:xfrm>
            <a:off x="6996479" y="1781457"/>
            <a:ext cx="1313526" cy="1375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0" name="Google Shape;880;p24"/>
          <p:cNvGrpSpPr/>
          <p:nvPr/>
        </p:nvGrpSpPr>
        <p:grpSpPr>
          <a:xfrm>
            <a:off x="0" y="124287"/>
            <a:ext cx="12192000" cy="716290"/>
            <a:chOff x="0" y="124287"/>
            <a:chExt cx="12192000" cy="716290"/>
          </a:xfrm>
        </p:grpSpPr>
        <p:sp>
          <p:nvSpPr>
            <p:cNvPr id="881" name="Google Shape;881;p24"/>
            <p:cNvSpPr/>
            <p:nvPr/>
          </p:nvSpPr>
          <p:spPr>
            <a:xfrm>
              <a:off x="0" y="124287"/>
              <a:ext cx="12192000" cy="646331"/>
            </a:xfrm>
            <a:prstGeom prst="rect">
              <a:avLst/>
            </a:prstGeom>
            <a:solidFill>
              <a:srgbClr val="3FC1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4"/>
            <p:cNvSpPr txBox="1"/>
            <p:nvPr/>
          </p:nvSpPr>
          <p:spPr>
            <a:xfrm>
              <a:off x="3530581" y="194246"/>
              <a:ext cx="51308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3600" b="1">
                  <a:solidFill>
                    <a:schemeClr val="lt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ข้อยกเว้นทั่วไป</a:t>
              </a:r>
              <a:endParaRPr sz="36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5"/>
          <p:cNvSpPr/>
          <p:nvPr/>
        </p:nvSpPr>
        <p:spPr>
          <a:xfrm>
            <a:off x="9664962" y="2026570"/>
            <a:ext cx="1042210" cy="10422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888" name="Google Shape;888;p25"/>
          <p:cNvSpPr txBox="1"/>
          <p:nvPr/>
        </p:nvSpPr>
        <p:spPr>
          <a:xfrm>
            <a:off x="2796658" y="928769"/>
            <a:ext cx="63676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938953"/>
                </a:solidFill>
                <a:latin typeface="Cordia New"/>
                <a:ea typeface="Cordia New"/>
                <a:cs typeface="Cordia New"/>
                <a:sym typeface="Cordia New"/>
              </a:rPr>
              <a:t>การประกันภัยนี้ </a:t>
            </a:r>
            <a:r>
              <a:rPr lang="th-TH" sz="18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ไม่คุ้มครองค่าใช้จ่ายจากการรักษาพยาบาล </a:t>
            </a:r>
            <a:r>
              <a:rPr lang="th-TH" sz="1800" b="1">
                <a:solidFill>
                  <a:srgbClr val="938953"/>
                </a:solidFill>
                <a:latin typeface="Cordia New"/>
                <a:ea typeface="Cordia New"/>
                <a:cs typeface="Cordia New"/>
                <a:sym typeface="Cordia New"/>
              </a:rPr>
              <a:t>หรือความเสียหายที่เกิดจากการบาดเจ็บหรือการป่วย (รวมทั้งภาวะแทรกซ้อน) อาการ หรือภาวะความผิดปกติที่เกิดจาก</a:t>
            </a:r>
            <a:endParaRPr/>
          </a:p>
        </p:txBody>
      </p:sp>
      <p:grpSp>
        <p:nvGrpSpPr>
          <p:cNvPr id="889" name="Google Shape;889;p25"/>
          <p:cNvGrpSpPr/>
          <p:nvPr/>
        </p:nvGrpSpPr>
        <p:grpSpPr>
          <a:xfrm>
            <a:off x="911883" y="1690750"/>
            <a:ext cx="3311455" cy="5258623"/>
            <a:chOff x="422785" y="1801388"/>
            <a:chExt cx="2143434" cy="5258623"/>
          </a:xfrm>
        </p:grpSpPr>
        <p:sp>
          <p:nvSpPr>
            <p:cNvPr id="890" name="Google Shape;890;p25"/>
            <p:cNvSpPr/>
            <p:nvPr/>
          </p:nvSpPr>
          <p:spPr>
            <a:xfrm>
              <a:off x="422785" y="1801388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91" name="Google Shape;891;p25"/>
            <p:cNvSpPr txBox="1"/>
            <p:nvPr/>
          </p:nvSpPr>
          <p:spPr>
            <a:xfrm>
              <a:off x="479671" y="4013023"/>
              <a:ext cx="2034067" cy="3046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สงคราม การรุกราน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การกระทำที่มุ่งร้ายของศัตรูต่างชาติ  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หรือการกระทำที่มุ่งร้ายคล้ายสงคราม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ไม่ว่าจะได้มีการประกาศสงครามหรือไม่ก็ตาม สงครามกลางเมือง การแข็งข้อ การกบฏ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การจลาจล การนัดหยุดงาน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การก่อความวุ่นวาย การปฏิวัติ การรัฐประหาร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การประกาศกฎอัยการศึก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หรือเหตุการณ์ใดๆ  ซึ่งจะเป็นเหตุให้มีการประกาศหรือคงไว้ซึ่งกฎอัยการศึก</a:t>
              </a:r>
              <a:endParaRPr/>
            </a:p>
          </p:txBody>
        </p:sp>
        <p:sp>
          <p:nvSpPr>
            <p:cNvPr id="892" name="Google Shape;892;p25"/>
            <p:cNvSpPr txBox="1"/>
            <p:nvPr/>
          </p:nvSpPr>
          <p:spPr>
            <a:xfrm>
              <a:off x="1189701" y="3541532"/>
              <a:ext cx="609600" cy="46166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19</a:t>
              </a:r>
              <a:endParaRPr/>
            </a:p>
          </p:txBody>
        </p:sp>
      </p:grpSp>
      <p:grpSp>
        <p:nvGrpSpPr>
          <p:cNvPr id="893" name="Google Shape;893;p25"/>
          <p:cNvGrpSpPr/>
          <p:nvPr/>
        </p:nvGrpSpPr>
        <p:grpSpPr>
          <a:xfrm>
            <a:off x="4569469" y="1688856"/>
            <a:ext cx="3238711" cy="4830292"/>
            <a:chOff x="422785" y="1801388"/>
            <a:chExt cx="2143434" cy="4830292"/>
          </a:xfrm>
        </p:grpSpPr>
        <p:sp>
          <p:nvSpPr>
            <p:cNvPr id="894" name="Google Shape;894;p25"/>
            <p:cNvSpPr/>
            <p:nvPr/>
          </p:nvSpPr>
          <p:spPr>
            <a:xfrm>
              <a:off x="422785" y="1801388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95" name="Google Shape;895;p25"/>
            <p:cNvSpPr txBox="1"/>
            <p:nvPr/>
          </p:nvSpPr>
          <p:spPr>
            <a:xfrm>
              <a:off x="532151" y="4013023"/>
              <a:ext cx="1924702" cy="830997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การก่อการร้าย ที่เกิดจากการกระทำซึ่งใช้กำลังหรือความรุนแรง และ/หรือมีการข่มขู่โดยบุคคล หรือกลุ่มบุคคล</a:t>
              </a:r>
              <a:endParaRPr/>
            </a:p>
          </p:txBody>
        </p:sp>
        <p:sp>
          <p:nvSpPr>
            <p:cNvPr id="896" name="Google Shape;896;p25"/>
            <p:cNvSpPr txBox="1"/>
            <p:nvPr/>
          </p:nvSpPr>
          <p:spPr>
            <a:xfrm>
              <a:off x="1189701" y="3541532"/>
              <a:ext cx="609600" cy="46166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20</a:t>
              </a:r>
              <a:endParaRPr/>
            </a:p>
          </p:txBody>
        </p:sp>
      </p:grpSp>
      <p:grpSp>
        <p:nvGrpSpPr>
          <p:cNvPr id="897" name="Google Shape;897;p25"/>
          <p:cNvGrpSpPr/>
          <p:nvPr/>
        </p:nvGrpSpPr>
        <p:grpSpPr>
          <a:xfrm>
            <a:off x="8154311" y="1688856"/>
            <a:ext cx="3367130" cy="4830292"/>
            <a:chOff x="422785" y="1801388"/>
            <a:chExt cx="2143434" cy="4830292"/>
          </a:xfrm>
        </p:grpSpPr>
        <p:sp>
          <p:nvSpPr>
            <p:cNvPr id="898" name="Google Shape;898;p25"/>
            <p:cNvSpPr/>
            <p:nvPr/>
          </p:nvSpPr>
          <p:spPr>
            <a:xfrm>
              <a:off x="422785" y="1801388"/>
              <a:ext cx="2143434" cy="4830292"/>
            </a:xfrm>
            <a:custGeom>
              <a:avLst/>
              <a:gdLst/>
              <a:ahLst/>
              <a:cxnLst/>
              <a:rect l="l" t="t" r="r" b="b"/>
              <a:pathLst>
                <a:path w="1524002" h="3819833" extrusionOk="0">
                  <a:moveTo>
                    <a:pt x="762001" y="0"/>
                  </a:moveTo>
                  <a:cubicBezTo>
                    <a:pt x="1182843" y="0"/>
                    <a:pt x="1524002" y="204695"/>
                    <a:pt x="1524002" y="457200"/>
                  </a:cubicBezTo>
                  <a:lnTo>
                    <a:pt x="1524001" y="457212"/>
                  </a:lnTo>
                  <a:lnTo>
                    <a:pt x="1524001" y="3819833"/>
                  </a:lnTo>
                  <a:lnTo>
                    <a:pt x="0" y="3819833"/>
                  </a:lnTo>
                  <a:lnTo>
                    <a:pt x="0" y="457200"/>
                  </a:lnTo>
                  <a:cubicBezTo>
                    <a:pt x="0" y="204695"/>
                    <a:pt x="341159" y="0"/>
                    <a:pt x="762001" y="0"/>
                  </a:cubicBezTo>
                  <a:close/>
                </a:path>
              </a:pathLst>
            </a:custGeom>
            <a:solidFill>
              <a:srgbClr val="E5F7F8"/>
            </a:solidFill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899" name="Google Shape;899;p25"/>
            <p:cNvSpPr txBox="1"/>
            <p:nvPr/>
          </p:nvSpPr>
          <p:spPr>
            <a:xfrm>
              <a:off x="469296" y="4013023"/>
              <a:ext cx="2096923" cy="1815882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การแผ่รังสีหรือการแพร่กัมมันตภาพรังสี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จากเชื้อเพลิงนิวเคลียร์ หรือจากกากนิวเคลียร์ใดๆ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อันเนื่องมาจากการเผาไหม้ของเชื้อเพลิงนิวเคลียร์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dk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และจากกรรมวิธีใดๆแห่งการแตกแยกตัวทางนิวเคลียร์ซึ่งดำเนินติดต่อไปด้วยตัวเอง</a:t>
              </a:r>
              <a:endParaRPr/>
            </a:p>
          </p:txBody>
        </p:sp>
        <p:sp>
          <p:nvSpPr>
            <p:cNvPr id="900" name="Google Shape;900;p25"/>
            <p:cNvSpPr txBox="1"/>
            <p:nvPr/>
          </p:nvSpPr>
          <p:spPr>
            <a:xfrm>
              <a:off x="1189701" y="3541532"/>
              <a:ext cx="609600" cy="461665"/>
            </a:xfrm>
            <a:prstGeom prst="rect">
              <a:avLst/>
            </a:prstGeom>
            <a:solidFill>
              <a:srgbClr val="E5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21</a:t>
              </a:r>
              <a:endParaRPr/>
            </a:p>
          </p:txBody>
        </p:sp>
      </p:grpSp>
      <p:pic>
        <p:nvPicPr>
          <p:cNvPr id="901" name="Google Shape;9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3248" y="1838290"/>
            <a:ext cx="1755800" cy="154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1011" y="1768079"/>
            <a:ext cx="2130641" cy="158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2939" y="1950037"/>
            <a:ext cx="1304657" cy="146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8086" y="2062605"/>
            <a:ext cx="1856515" cy="1366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5" name="Google Shape;905;p25"/>
          <p:cNvGrpSpPr/>
          <p:nvPr/>
        </p:nvGrpSpPr>
        <p:grpSpPr>
          <a:xfrm>
            <a:off x="0" y="124287"/>
            <a:ext cx="12192000" cy="716290"/>
            <a:chOff x="0" y="124287"/>
            <a:chExt cx="12192000" cy="716290"/>
          </a:xfrm>
        </p:grpSpPr>
        <p:sp>
          <p:nvSpPr>
            <p:cNvPr id="906" name="Google Shape;906;p25"/>
            <p:cNvSpPr/>
            <p:nvPr/>
          </p:nvSpPr>
          <p:spPr>
            <a:xfrm>
              <a:off x="0" y="124287"/>
              <a:ext cx="12192000" cy="646331"/>
            </a:xfrm>
            <a:prstGeom prst="rect">
              <a:avLst/>
            </a:prstGeom>
            <a:solidFill>
              <a:srgbClr val="3FC1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5"/>
            <p:cNvSpPr txBox="1"/>
            <p:nvPr/>
          </p:nvSpPr>
          <p:spPr>
            <a:xfrm>
              <a:off x="3530581" y="194246"/>
              <a:ext cx="51308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3600" b="1">
                  <a:solidFill>
                    <a:schemeClr val="lt1"/>
                  </a:solidFill>
                  <a:latin typeface="Cordia New"/>
                  <a:ea typeface="Cordia New"/>
                  <a:cs typeface="Cordia New"/>
                  <a:sym typeface="Cordia New"/>
                </a:rPr>
                <a:t>ข้อยกเว้นทั่วไป</a:t>
              </a:r>
              <a:endParaRPr sz="36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6"/>
          <p:cNvSpPr txBox="1"/>
          <p:nvPr/>
        </p:nvSpPr>
        <p:spPr>
          <a:xfrm>
            <a:off x="5900529" y="1982450"/>
            <a:ext cx="557813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800" b="1">
                <a:solidFill>
                  <a:schemeClr val="lt1"/>
                </a:solidFill>
                <a:latin typeface="Angsana New"/>
                <a:ea typeface="Angsana New"/>
                <a:cs typeface="Angsana New"/>
                <a:sym typeface="Angsana New"/>
              </a:rPr>
              <a:t>THANK YOU</a:t>
            </a:r>
            <a:endParaRPr/>
          </a:p>
        </p:txBody>
      </p:sp>
      <p:grpSp>
        <p:nvGrpSpPr>
          <p:cNvPr id="913" name="Google Shape;913;p26"/>
          <p:cNvGrpSpPr/>
          <p:nvPr/>
        </p:nvGrpSpPr>
        <p:grpSpPr>
          <a:xfrm>
            <a:off x="1252220" y="4900886"/>
            <a:ext cx="9687560" cy="987420"/>
            <a:chOff x="963169" y="5512694"/>
            <a:chExt cx="9687560" cy="987420"/>
          </a:xfrm>
        </p:grpSpPr>
        <p:grpSp>
          <p:nvGrpSpPr>
            <p:cNvPr id="914" name="Google Shape;914;p26"/>
            <p:cNvGrpSpPr/>
            <p:nvPr/>
          </p:nvGrpSpPr>
          <p:grpSpPr>
            <a:xfrm>
              <a:off x="963169" y="5512694"/>
              <a:ext cx="9687560" cy="987420"/>
              <a:chOff x="974803" y="5549914"/>
              <a:chExt cx="9687560" cy="987420"/>
            </a:xfrm>
          </p:grpSpPr>
          <p:grpSp>
            <p:nvGrpSpPr>
              <p:cNvPr id="915" name="Google Shape;915;p26"/>
              <p:cNvGrpSpPr/>
              <p:nvPr/>
            </p:nvGrpSpPr>
            <p:grpSpPr>
              <a:xfrm>
                <a:off x="974803" y="5549914"/>
                <a:ext cx="9687560" cy="987420"/>
                <a:chOff x="974803" y="5549914"/>
                <a:chExt cx="9687560" cy="987420"/>
              </a:xfrm>
            </p:grpSpPr>
            <p:pic>
              <p:nvPicPr>
                <p:cNvPr id="916" name="Google Shape;916;p2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974803" y="5579061"/>
                  <a:ext cx="958273" cy="9582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17" name="Google Shape;917;p2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369512" y="5579061"/>
                  <a:ext cx="958273" cy="9582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18" name="Google Shape;918;p2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555105" y="5549914"/>
                  <a:ext cx="987420" cy="9874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19" name="Google Shape;919;p2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9695512" y="5570483"/>
                  <a:ext cx="966851" cy="9668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20" name="Google Shape;920;p26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5256788" y="5570483"/>
                  <a:ext cx="966851" cy="9668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921" name="Google Shape;921;p26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143308" y="5565420"/>
                <a:ext cx="967607" cy="9668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22" name="Google Shape;922;p2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018030" y="5587131"/>
              <a:ext cx="2017055" cy="9129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3" name="Google Shape;923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33887" y="4930033"/>
            <a:ext cx="953210" cy="953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"/>
          <p:cNvSpPr txBox="1"/>
          <p:nvPr/>
        </p:nvSpPr>
        <p:spPr>
          <a:xfrm>
            <a:off x="358877" y="138040"/>
            <a:ext cx="11474245" cy="923330"/>
          </a:xfrm>
          <a:prstGeom prst="rect">
            <a:avLst/>
          </a:prstGeom>
          <a:solidFill>
            <a:srgbClr val="00B0F0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คำนิยาม</a:t>
            </a:r>
            <a:endParaRPr/>
          </a:p>
        </p:txBody>
      </p:sp>
      <p:sp>
        <p:nvSpPr>
          <p:cNvPr id="465" name="Google Shape;465;p3"/>
          <p:cNvSpPr/>
          <p:nvPr/>
        </p:nvSpPr>
        <p:spPr>
          <a:xfrm>
            <a:off x="2551471" y="2738461"/>
            <a:ext cx="7089059" cy="339300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CDF2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6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หมายถึง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6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ผู้ป่วยที่เข้ารับการรักษาพยาบาลการบาดเจ็บหรือการป่วย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6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ในแผนกผู้ป่วยนอก หรือในแผนกผู้ป่วยฉุกเฉินของโรงพยาบาล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6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โดยไม่มีความจำเป็นทางการแพทย์ต้องเข้าพักรักษาเป็นผู้ป่วยใน</a:t>
            </a:r>
            <a:endParaRPr/>
          </a:p>
        </p:txBody>
      </p:sp>
      <p:sp>
        <p:nvSpPr>
          <p:cNvPr id="466" name="Google Shape;466;p3"/>
          <p:cNvSpPr/>
          <p:nvPr/>
        </p:nvSpPr>
        <p:spPr>
          <a:xfrm>
            <a:off x="3805967" y="1483296"/>
            <a:ext cx="4580066" cy="1298377"/>
          </a:xfrm>
          <a:prstGeom prst="roundRect">
            <a:avLst>
              <a:gd name="adj" fmla="val 50000"/>
            </a:avLst>
          </a:prstGeom>
          <a:solidFill>
            <a:srgbClr val="0070C0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ผู้ป่วยนอก</a:t>
            </a:r>
            <a:endParaRPr/>
          </a:p>
        </p:txBody>
      </p:sp>
      <p:pic>
        <p:nvPicPr>
          <p:cNvPr id="467" name="Google Shape;46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075" y="4013548"/>
            <a:ext cx="2337395" cy="189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9607" y="4328303"/>
            <a:ext cx="2337395" cy="1681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9" name="Google Shape;469;p3"/>
          <p:cNvGrpSpPr/>
          <p:nvPr/>
        </p:nvGrpSpPr>
        <p:grpSpPr>
          <a:xfrm flipH="1">
            <a:off x="-11519" y="2424335"/>
            <a:ext cx="2012928" cy="2174132"/>
            <a:chOff x="4876975" y="1359468"/>
            <a:chExt cx="4040826" cy="4364431"/>
          </a:xfrm>
        </p:grpSpPr>
        <p:grpSp>
          <p:nvGrpSpPr>
            <p:cNvPr id="470" name="Google Shape;470;p3"/>
            <p:cNvGrpSpPr/>
            <p:nvPr/>
          </p:nvGrpSpPr>
          <p:grpSpPr>
            <a:xfrm>
              <a:off x="4876975" y="1359468"/>
              <a:ext cx="4040826" cy="4364431"/>
              <a:chOff x="2821941" y="631739"/>
              <a:chExt cx="4151948" cy="4484452"/>
            </a:xfrm>
          </p:grpSpPr>
          <p:sp>
            <p:nvSpPr>
              <p:cNvPr id="471" name="Google Shape;471;p3"/>
              <p:cNvSpPr/>
              <p:nvPr/>
            </p:nvSpPr>
            <p:spPr>
              <a:xfrm rot="-523465">
                <a:off x="4132033" y="1988612"/>
                <a:ext cx="2633751" cy="2944870"/>
              </a:xfrm>
              <a:custGeom>
                <a:avLst/>
                <a:gdLst/>
                <a:ahLst/>
                <a:cxnLst/>
                <a:rect l="l" t="t" r="r" b="b"/>
                <a:pathLst>
                  <a:path w="3112588" h="3480271" extrusionOk="0">
                    <a:moveTo>
                      <a:pt x="1353896" y="2460482"/>
                    </a:moveTo>
                    <a:cubicBezTo>
                      <a:pt x="1335162" y="2471111"/>
                      <a:pt x="1312317" y="2474353"/>
                      <a:pt x="1290013" y="2467825"/>
                    </a:cubicBezTo>
                    <a:cubicBezTo>
                      <a:pt x="1268485" y="2461525"/>
                      <a:pt x="1251441" y="2447287"/>
                      <a:pt x="1241377" y="2429095"/>
                    </a:cubicBezTo>
                    <a:lnTo>
                      <a:pt x="1193208" y="2423147"/>
                    </a:lnTo>
                    <a:cubicBezTo>
                      <a:pt x="1238475" y="2466885"/>
                      <a:pt x="1279757" y="2501748"/>
                      <a:pt x="1305401" y="2507599"/>
                    </a:cubicBezTo>
                    <a:cubicBezTo>
                      <a:pt x="1331321" y="2501324"/>
                      <a:pt x="1339741" y="2488882"/>
                      <a:pt x="1353896" y="2460482"/>
                    </a:cubicBezTo>
                    <a:close/>
                    <a:moveTo>
                      <a:pt x="1180427" y="2408257"/>
                    </a:moveTo>
                    <a:lnTo>
                      <a:pt x="1176641" y="2408180"/>
                    </a:lnTo>
                    <a:lnTo>
                      <a:pt x="1180055" y="2411265"/>
                    </a:lnTo>
                    <a:close/>
                    <a:moveTo>
                      <a:pt x="946929" y="2289175"/>
                    </a:moveTo>
                    <a:cubicBezTo>
                      <a:pt x="922686" y="2295584"/>
                      <a:pt x="896682" y="2290353"/>
                      <a:pt x="876667" y="2275070"/>
                    </a:cubicBezTo>
                    <a:cubicBezTo>
                      <a:pt x="873580" y="2289298"/>
                      <a:pt x="875301" y="2301698"/>
                      <a:pt x="882425" y="2315678"/>
                    </a:cubicBezTo>
                    <a:cubicBezTo>
                      <a:pt x="905590" y="2332651"/>
                      <a:pt x="957054" y="2337405"/>
                      <a:pt x="1016966" y="2339783"/>
                    </a:cubicBezTo>
                    <a:lnTo>
                      <a:pt x="998698" y="2319763"/>
                    </a:lnTo>
                    <a:lnTo>
                      <a:pt x="987202" y="2330868"/>
                    </a:lnTo>
                    <a:close/>
                    <a:moveTo>
                      <a:pt x="1617890" y="1101968"/>
                    </a:moveTo>
                    <a:cubicBezTo>
                      <a:pt x="1582300" y="1092716"/>
                      <a:pt x="1545824" y="1091696"/>
                      <a:pt x="1511104" y="1099016"/>
                    </a:cubicBezTo>
                    <a:cubicBezTo>
                      <a:pt x="1510320" y="1193814"/>
                      <a:pt x="1530001" y="1286211"/>
                      <a:pt x="1541544" y="1356656"/>
                    </a:cubicBezTo>
                    <a:lnTo>
                      <a:pt x="1521813" y="1354943"/>
                    </a:lnTo>
                    <a:lnTo>
                      <a:pt x="1522496" y="1393793"/>
                    </a:lnTo>
                    <a:cubicBezTo>
                      <a:pt x="1527873" y="1392456"/>
                      <a:pt x="1532786" y="1393661"/>
                      <a:pt x="1537687" y="1395095"/>
                    </a:cubicBezTo>
                    <a:cubicBezTo>
                      <a:pt x="1628325" y="1421623"/>
                      <a:pt x="1680297" y="1516605"/>
                      <a:pt x="1653769" y="1607243"/>
                    </a:cubicBezTo>
                    <a:cubicBezTo>
                      <a:pt x="1627241" y="1697882"/>
                      <a:pt x="1532259" y="1749854"/>
                      <a:pt x="1441621" y="1723326"/>
                    </a:cubicBezTo>
                    <a:cubicBezTo>
                      <a:pt x="1350982" y="1696798"/>
                      <a:pt x="1299010" y="1601816"/>
                      <a:pt x="1325538" y="1511177"/>
                    </a:cubicBezTo>
                    <a:cubicBezTo>
                      <a:pt x="1343387" y="1450195"/>
                      <a:pt x="1392221" y="1406717"/>
                      <a:pt x="1450507" y="1395517"/>
                    </a:cubicBezTo>
                    <a:lnTo>
                      <a:pt x="1449690" y="1349009"/>
                    </a:lnTo>
                    <a:lnTo>
                      <a:pt x="1452853" y="1348953"/>
                    </a:lnTo>
                    <a:lnTo>
                      <a:pt x="1439496" y="1347793"/>
                    </a:lnTo>
                    <a:cubicBezTo>
                      <a:pt x="1421009" y="1301759"/>
                      <a:pt x="1401299" y="1233277"/>
                      <a:pt x="1393936" y="1154994"/>
                    </a:cubicBezTo>
                    <a:cubicBezTo>
                      <a:pt x="1372884" y="1172191"/>
                      <a:pt x="1354994" y="1193645"/>
                      <a:pt x="1340826" y="1218417"/>
                    </a:cubicBezTo>
                    <a:lnTo>
                      <a:pt x="1152637" y="1665671"/>
                    </a:lnTo>
                    <a:lnTo>
                      <a:pt x="1132687" y="1657277"/>
                    </a:lnTo>
                    <a:lnTo>
                      <a:pt x="930168" y="2127213"/>
                    </a:lnTo>
                    <a:cubicBezTo>
                      <a:pt x="934153" y="2125932"/>
                      <a:pt x="938064" y="2126360"/>
                      <a:pt x="941926" y="2127060"/>
                    </a:cubicBezTo>
                    <a:cubicBezTo>
                      <a:pt x="962876" y="2130855"/>
                      <a:pt x="982380" y="2142643"/>
                      <a:pt x="995468" y="2161522"/>
                    </a:cubicBezTo>
                    <a:cubicBezTo>
                      <a:pt x="1008248" y="2179957"/>
                      <a:pt x="1012551" y="2201744"/>
                      <a:pt x="1008940" y="2222219"/>
                    </a:cubicBezTo>
                    <a:lnTo>
                      <a:pt x="1052740" y="2267562"/>
                    </a:lnTo>
                    <a:lnTo>
                      <a:pt x="1041241" y="2278669"/>
                    </a:lnTo>
                    <a:cubicBezTo>
                      <a:pt x="1062838" y="2297230"/>
                      <a:pt x="1086233" y="2319714"/>
                      <a:pt x="1110170" y="2343154"/>
                    </a:cubicBezTo>
                    <a:lnTo>
                      <a:pt x="1187677" y="2349537"/>
                    </a:lnTo>
                    <a:lnTo>
                      <a:pt x="1189973" y="2330937"/>
                    </a:lnTo>
                    <a:lnTo>
                      <a:pt x="1247504" y="2338040"/>
                    </a:lnTo>
                    <a:cubicBezTo>
                      <a:pt x="1267321" y="2311001"/>
                      <a:pt x="1302667" y="2298161"/>
                      <a:pt x="1336750" y="2308137"/>
                    </a:cubicBezTo>
                    <a:cubicBezTo>
                      <a:pt x="1368738" y="2317499"/>
                      <a:pt x="1390826" y="2344385"/>
                      <a:pt x="1395068" y="2375362"/>
                    </a:cubicBezTo>
                    <a:lnTo>
                      <a:pt x="1600834" y="1897894"/>
                    </a:lnTo>
                    <a:lnTo>
                      <a:pt x="1588176" y="1892439"/>
                    </a:lnTo>
                    <a:lnTo>
                      <a:pt x="1787663" y="1429538"/>
                    </a:lnTo>
                    <a:lnTo>
                      <a:pt x="1788027" y="1429694"/>
                    </a:lnTo>
                    <a:cubicBezTo>
                      <a:pt x="1833592" y="1309947"/>
                      <a:pt x="1779743" y="1174307"/>
                      <a:pt x="1662862" y="1118415"/>
                    </a:cubicBezTo>
                    <a:cubicBezTo>
                      <a:pt x="1648162" y="1111385"/>
                      <a:pt x="1633107" y="1105924"/>
                      <a:pt x="1617890" y="1101968"/>
                    </a:cubicBezTo>
                    <a:close/>
                    <a:moveTo>
                      <a:pt x="1631108" y="792995"/>
                    </a:moveTo>
                    <a:cubicBezTo>
                      <a:pt x="1564000" y="852710"/>
                      <a:pt x="1531499" y="926331"/>
                      <a:pt x="1519643" y="1002991"/>
                    </a:cubicBezTo>
                    <a:cubicBezTo>
                      <a:pt x="1553542" y="999429"/>
                      <a:pt x="1588212" y="1001059"/>
                      <a:pt x="1622483" y="1008181"/>
                    </a:cubicBezTo>
                    <a:cubicBezTo>
                      <a:pt x="1637456" y="935572"/>
                      <a:pt x="1641061" y="863105"/>
                      <a:pt x="1631108" y="792995"/>
                    </a:cubicBezTo>
                    <a:close/>
                    <a:moveTo>
                      <a:pt x="2479929" y="425667"/>
                    </a:moveTo>
                    <a:cubicBezTo>
                      <a:pt x="2564426" y="449149"/>
                      <a:pt x="2646240" y="485774"/>
                      <a:pt x="2722284" y="535640"/>
                    </a:cubicBezTo>
                    <a:cubicBezTo>
                      <a:pt x="3026457" y="735104"/>
                      <a:pt x="3173151" y="1103695"/>
                      <a:pt x="3089218" y="1457620"/>
                    </a:cubicBezTo>
                    <a:lnTo>
                      <a:pt x="3087081" y="1457874"/>
                    </a:lnTo>
                    <a:cubicBezTo>
                      <a:pt x="2731249" y="2662992"/>
                      <a:pt x="1557975" y="2490936"/>
                      <a:pt x="897234" y="3462219"/>
                    </a:cubicBezTo>
                    <a:cubicBezTo>
                      <a:pt x="843931" y="3505060"/>
                      <a:pt x="740208" y="3465639"/>
                      <a:pt x="737435" y="3406823"/>
                    </a:cubicBezTo>
                    <a:cubicBezTo>
                      <a:pt x="620834" y="2270569"/>
                      <a:pt x="-244564" y="1759213"/>
                      <a:pt x="67426" y="633300"/>
                    </a:cubicBezTo>
                    <a:lnTo>
                      <a:pt x="70075" y="633936"/>
                    </a:lnTo>
                    <a:cubicBezTo>
                      <a:pt x="194536" y="182243"/>
                      <a:pt x="657352" y="-88162"/>
                      <a:pt x="1112883" y="26205"/>
                    </a:cubicBezTo>
                    <a:cubicBezTo>
                      <a:pt x="1422943" y="104052"/>
                      <a:pt x="1651774" y="340617"/>
                      <a:pt x="1729948" y="628930"/>
                    </a:cubicBezTo>
                    <a:cubicBezTo>
                      <a:pt x="1749506" y="654255"/>
                      <a:pt x="1761941" y="692493"/>
                      <a:pt x="1754808" y="714058"/>
                    </a:cubicBezTo>
                    <a:lnTo>
                      <a:pt x="1753152" y="714896"/>
                    </a:lnTo>
                    <a:cubicBezTo>
                      <a:pt x="1773162" y="825765"/>
                      <a:pt x="1771141" y="942327"/>
                      <a:pt x="1744142" y="1058819"/>
                    </a:cubicBezTo>
                    <a:cubicBezTo>
                      <a:pt x="1877522" y="1145633"/>
                      <a:pt x="1933334" y="1315823"/>
                      <a:pt x="1873761" y="1466642"/>
                    </a:cubicBezTo>
                    <a:lnTo>
                      <a:pt x="1875926" y="1467575"/>
                    </a:lnTo>
                    <a:lnTo>
                      <a:pt x="1676438" y="1930476"/>
                    </a:lnTo>
                    <a:lnTo>
                      <a:pt x="1657037" y="1922115"/>
                    </a:lnTo>
                    <a:lnTo>
                      <a:pt x="1432072" y="2444138"/>
                    </a:lnTo>
                    <a:lnTo>
                      <a:pt x="1432316" y="2444256"/>
                    </a:lnTo>
                    <a:lnTo>
                      <a:pt x="1430844" y="2446987"/>
                    </a:lnTo>
                    <a:lnTo>
                      <a:pt x="1427787" y="2454079"/>
                    </a:lnTo>
                    <a:lnTo>
                      <a:pt x="1427164" y="2453810"/>
                    </a:lnTo>
                    <a:cubicBezTo>
                      <a:pt x="1397262" y="2509650"/>
                      <a:pt x="1366091" y="2575876"/>
                      <a:pt x="1301139" y="2571958"/>
                    </a:cubicBezTo>
                    <a:cubicBezTo>
                      <a:pt x="1233655" y="2563712"/>
                      <a:pt x="1145786" y="2479971"/>
                      <a:pt x="1077277" y="2405191"/>
                    </a:cubicBezTo>
                    <a:cubicBezTo>
                      <a:pt x="985543" y="2402362"/>
                      <a:pt x="879647" y="2391792"/>
                      <a:pt x="836383" y="2354306"/>
                    </a:cubicBezTo>
                    <a:cubicBezTo>
                      <a:pt x="790988" y="2307603"/>
                      <a:pt x="819962" y="2238850"/>
                      <a:pt x="842496" y="2177919"/>
                    </a:cubicBezTo>
                    <a:lnTo>
                      <a:pt x="841804" y="2177621"/>
                    </a:lnTo>
                    <a:lnTo>
                      <a:pt x="1076274" y="1633541"/>
                    </a:lnTo>
                    <a:lnTo>
                      <a:pt x="1064049" y="1628397"/>
                    </a:lnTo>
                    <a:lnTo>
                      <a:pt x="1259538" y="1163793"/>
                    </a:lnTo>
                    <a:lnTo>
                      <a:pt x="1263933" y="1165643"/>
                    </a:lnTo>
                    <a:cubicBezTo>
                      <a:pt x="1295087" y="1113485"/>
                      <a:pt x="1338451" y="1072458"/>
                      <a:pt x="1390188" y="1047492"/>
                    </a:cubicBezTo>
                    <a:cubicBezTo>
                      <a:pt x="1393251" y="904708"/>
                      <a:pt x="1444968" y="750531"/>
                      <a:pt x="1602625" y="648122"/>
                    </a:cubicBezTo>
                    <a:cubicBezTo>
                      <a:pt x="1532752" y="409529"/>
                      <a:pt x="1340432" y="214996"/>
                      <a:pt x="1081787" y="150058"/>
                    </a:cubicBezTo>
                    <a:cubicBezTo>
                      <a:pt x="690985" y="51941"/>
                      <a:pt x="293892" y="286127"/>
                      <a:pt x="190650" y="675606"/>
                    </a:cubicBezTo>
                    <a:lnTo>
                      <a:pt x="186945" y="674623"/>
                    </a:lnTo>
                    <a:cubicBezTo>
                      <a:pt x="-106804" y="1868536"/>
                      <a:pt x="832029" y="2326742"/>
                      <a:pt x="827521" y="3317506"/>
                    </a:cubicBezTo>
                    <a:cubicBezTo>
                      <a:pt x="844164" y="3355504"/>
                      <a:pt x="846161" y="3356145"/>
                      <a:pt x="875374" y="3340273"/>
                    </a:cubicBezTo>
                    <a:cubicBezTo>
                      <a:pt x="1494243" y="2386658"/>
                      <a:pt x="2606013" y="2586950"/>
                      <a:pt x="2965387" y="1428253"/>
                    </a:cubicBezTo>
                    <a:lnTo>
                      <a:pt x="2964968" y="1428153"/>
                    </a:lnTo>
                    <a:cubicBezTo>
                      <a:pt x="3036497" y="1126531"/>
                      <a:pt x="2913346" y="798503"/>
                      <a:pt x="2652259" y="642424"/>
                    </a:cubicBezTo>
                    <a:cubicBezTo>
                      <a:pt x="2391172" y="486345"/>
                      <a:pt x="2078723" y="461324"/>
                      <a:pt x="1761318" y="693804"/>
                    </a:cubicBezTo>
                    <a:cubicBezTo>
                      <a:pt x="1742826" y="650915"/>
                      <a:pt x="1739041" y="642462"/>
                      <a:pt x="1720757" y="566960"/>
                    </a:cubicBezTo>
                    <a:cubicBezTo>
                      <a:pt x="1939113" y="403426"/>
                      <a:pt x="2226439" y="355219"/>
                      <a:pt x="2479929" y="42566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29600">
                    <a:srgbClr val="BFBFBF"/>
                  </a:gs>
                  <a:gs pos="100000">
                    <a:srgbClr val="A5A5A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2" name="Google Shape;472;p3"/>
              <p:cNvGrpSpPr/>
              <p:nvPr/>
            </p:nvGrpSpPr>
            <p:grpSpPr>
              <a:xfrm>
                <a:off x="2821941" y="631739"/>
                <a:ext cx="3131677" cy="3396957"/>
                <a:chOff x="2821941" y="605499"/>
                <a:chExt cx="3131677" cy="3396957"/>
              </a:xfrm>
            </p:grpSpPr>
            <p:sp>
              <p:nvSpPr>
                <p:cNvPr id="473" name="Google Shape;473;p3"/>
                <p:cNvSpPr/>
                <p:nvPr/>
              </p:nvSpPr>
              <p:spPr>
                <a:xfrm rot="-1039222">
                  <a:off x="4355405" y="1769282"/>
                  <a:ext cx="72008" cy="50023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3"/>
                <p:cNvSpPr/>
                <p:nvPr/>
              </p:nvSpPr>
              <p:spPr>
                <a:xfrm rot="-978817">
                  <a:off x="4178524" y="1012870"/>
                  <a:ext cx="369205" cy="756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205" h="756406" extrusionOk="0">
                      <a:moveTo>
                        <a:pt x="292812" y="4446"/>
                      </a:moveTo>
                      <a:cubicBezTo>
                        <a:pt x="327340" y="-21678"/>
                        <a:pt x="380268" y="74194"/>
                        <a:pt x="367164" y="113808"/>
                      </a:cubicBezTo>
                      <a:cubicBezTo>
                        <a:pt x="42242" y="254901"/>
                        <a:pt x="124489" y="576914"/>
                        <a:pt x="153901" y="756406"/>
                      </a:cubicBezTo>
                      <a:lnTo>
                        <a:pt x="51852" y="747543"/>
                      </a:lnTo>
                      <a:cubicBezTo>
                        <a:pt x="-10857" y="591388"/>
                        <a:pt x="-87645" y="176920"/>
                        <a:pt x="292812" y="444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 cmpd="sng">
                  <a:solidFill>
                    <a:srgbClr val="2E75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3"/>
                <p:cNvSpPr/>
                <p:nvPr/>
              </p:nvSpPr>
              <p:spPr>
                <a:xfrm rot="420000">
                  <a:off x="4024345" y="2162409"/>
                  <a:ext cx="420470" cy="7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70" h="781241" extrusionOk="0">
                      <a:moveTo>
                        <a:pt x="0" y="0"/>
                      </a:moveTo>
                      <a:lnTo>
                        <a:pt x="61200" y="0"/>
                      </a:lnTo>
                      <a:lnTo>
                        <a:pt x="61200" y="599193"/>
                      </a:lnTo>
                      <a:lnTo>
                        <a:pt x="62381" y="599184"/>
                      </a:lnTo>
                      <a:cubicBezTo>
                        <a:pt x="66263" y="669881"/>
                        <a:pt x="62559" y="698327"/>
                        <a:pt x="91943" y="722709"/>
                      </a:cubicBezTo>
                      <a:cubicBezTo>
                        <a:pt x="148722" y="735731"/>
                        <a:pt x="292538" y="656494"/>
                        <a:pt x="404051" y="626808"/>
                      </a:cubicBezTo>
                      <a:lnTo>
                        <a:pt x="420470" y="682370"/>
                      </a:lnTo>
                      <a:cubicBezTo>
                        <a:pt x="342281" y="713163"/>
                        <a:pt x="148576" y="802923"/>
                        <a:pt x="64948" y="776405"/>
                      </a:cubicBezTo>
                      <a:cubicBezTo>
                        <a:pt x="4776" y="751481"/>
                        <a:pt x="4174" y="676874"/>
                        <a:pt x="754" y="612000"/>
                      </a:cubicBezTo>
                      <a:lnTo>
                        <a:pt x="0" y="6120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3"/>
                <p:cNvSpPr/>
                <p:nvPr/>
              </p:nvSpPr>
              <p:spPr>
                <a:xfrm rot="420000">
                  <a:off x="4205851" y="2209391"/>
                  <a:ext cx="462473" cy="77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 extrusionOk="0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3"/>
                <p:cNvSpPr/>
                <p:nvPr/>
              </p:nvSpPr>
              <p:spPr>
                <a:xfrm rot="-8462763">
                  <a:off x="4000691" y="2686142"/>
                  <a:ext cx="217656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 extrusionOk="0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78" name="Google Shape;478;p3"/>
                <p:cNvGrpSpPr/>
                <p:nvPr/>
              </p:nvGrpSpPr>
              <p:grpSpPr>
                <a:xfrm>
                  <a:off x="4275991" y="1800648"/>
                  <a:ext cx="342000" cy="342000"/>
                  <a:chOff x="4915373" y="1633391"/>
                  <a:chExt cx="342000" cy="342000"/>
                </a:xfrm>
              </p:grpSpPr>
              <p:sp>
                <p:nvSpPr>
                  <p:cNvPr id="479" name="Google Shape;479;p3"/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rgbClr val="3F3F3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3"/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rgbClr val="D8D8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481;p3"/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rgbClr val="D8D8D8"/>
                  </a:solidFill>
                  <a:ln w="15875" cap="flat" cmpd="sng">
                    <a:solidFill>
                      <a:srgbClr val="3F3F3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82" name="Google Shape;482;p3"/>
                <p:cNvSpPr/>
                <p:nvPr/>
              </p:nvSpPr>
              <p:spPr>
                <a:xfrm>
                  <a:off x="2821941" y="605499"/>
                  <a:ext cx="3131677" cy="33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677" h="3396957" extrusionOk="0">
                      <a:moveTo>
                        <a:pt x="2257049" y="80"/>
                      </a:moveTo>
                      <a:cubicBezTo>
                        <a:pt x="2344740" y="-1118"/>
                        <a:pt x="2433548" y="11052"/>
                        <a:pt x="2520537" y="37550"/>
                      </a:cubicBezTo>
                      <a:cubicBezTo>
                        <a:pt x="2868492" y="143542"/>
                        <a:pt x="3112815" y="456088"/>
                        <a:pt x="3131677" y="819339"/>
                      </a:cubicBezTo>
                      <a:lnTo>
                        <a:pt x="3129698" y="820183"/>
                      </a:lnTo>
                      <a:cubicBezTo>
                        <a:pt x="3126703" y="2076733"/>
                        <a:pt x="1952337" y="2241171"/>
                        <a:pt x="1591027" y="3358947"/>
                      </a:cubicBezTo>
                      <a:cubicBezTo>
                        <a:pt x="1551904" y="3415036"/>
                        <a:pt x="1441284" y="3406337"/>
                        <a:pt x="1422101" y="3350668"/>
                      </a:cubicBezTo>
                      <a:cubicBezTo>
                        <a:pt x="991027" y="2292914"/>
                        <a:pt x="16834" y="2045232"/>
                        <a:pt x="0" y="877013"/>
                      </a:cubicBezTo>
                      <a:lnTo>
                        <a:pt x="2721" y="876880"/>
                      </a:lnTo>
                      <a:cubicBezTo>
                        <a:pt x="-4707" y="408412"/>
                        <a:pt x="363520" y="18891"/>
                        <a:pt x="832835" y="698"/>
                      </a:cubicBezTo>
                      <a:cubicBezTo>
                        <a:pt x="1303635" y="-17551"/>
                        <a:pt x="1701937" y="344636"/>
                        <a:pt x="1728735" y="814420"/>
                      </a:cubicBezTo>
                      <a:cubicBezTo>
                        <a:pt x="1881130" y="860273"/>
                        <a:pt x="1982501" y="1007933"/>
                        <a:pt x="1967691" y="1169414"/>
                      </a:cubicBezTo>
                      <a:lnTo>
                        <a:pt x="1970030" y="1169701"/>
                      </a:lnTo>
                      <a:lnTo>
                        <a:pt x="1908601" y="1670000"/>
                      </a:lnTo>
                      <a:lnTo>
                        <a:pt x="1813208" y="1658287"/>
                      </a:lnTo>
                      <a:lnTo>
                        <a:pt x="1874637" y="1157988"/>
                      </a:lnTo>
                      <a:lnTo>
                        <a:pt x="1875030" y="1158036"/>
                      </a:lnTo>
                      <a:cubicBezTo>
                        <a:pt x="1885124" y="1030311"/>
                        <a:pt x="1795343" y="915258"/>
                        <a:pt x="1667467" y="894447"/>
                      </a:cubicBezTo>
                      <a:cubicBezTo>
                        <a:pt x="1538806" y="873509"/>
                        <a:pt x="1416530" y="955289"/>
                        <a:pt x="1386487" y="1080881"/>
                      </a:cubicBezTo>
                      <a:lnTo>
                        <a:pt x="1331506" y="1562990"/>
                      </a:lnTo>
                      <a:lnTo>
                        <a:pt x="1236015" y="1552100"/>
                      </a:lnTo>
                      <a:lnTo>
                        <a:pt x="1293128" y="1051290"/>
                      </a:lnTo>
                      <a:lnTo>
                        <a:pt x="1297866" y="1051831"/>
                      </a:lnTo>
                      <a:cubicBezTo>
                        <a:pt x="1334472" y="910658"/>
                        <a:pt x="1456620" y="811282"/>
                        <a:pt x="1597750" y="799994"/>
                      </a:cubicBezTo>
                      <a:cubicBezTo>
                        <a:pt x="1565966" y="410188"/>
                        <a:pt x="1231642" y="113032"/>
                        <a:pt x="837781" y="128299"/>
                      </a:cubicBezTo>
                      <a:cubicBezTo>
                        <a:pt x="435153" y="143906"/>
                        <a:pt x="119829" y="480205"/>
                        <a:pt x="130146" y="883003"/>
                      </a:cubicBezTo>
                      <a:lnTo>
                        <a:pt x="126314" y="883101"/>
                      </a:lnTo>
                      <a:cubicBezTo>
                        <a:pt x="179756" y="2111457"/>
                        <a:pt x="1209498" y="2287502"/>
                        <a:pt x="1483472" y="3239643"/>
                      </a:cubicBezTo>
                      <a:cubicBezTo>
                        <a:pt x="1510118" y="3271436"/>
                        <a:pt x="1512215" y="3271490"/>
                        <a:pt x="1535793" y="3248051"/>
                      </a:cubicBezTo>
                      <a:cubicBezTo>
                        <a:pt x="1861880" y="2158993"/>
                        <a:pt x="2985150" y="2038931"/>
                        <a:pt x="3004583" y="825938"/>
                      </a:cubicBezTo>
                      <a:lnTo>
                        <a:pt x="3004153" y="825960"/>
                      </a:lnTo>
                      <a:cubicBezTo>
                        <a:pt x="2988078" y="516390"/>
                        <a:pt x="2777744" y="236161"/>
                        <a:pt x="2483327" y="159704"/>
                      </a:cubicBezTo>
                      <a:cubicBezTo>
                        <a:pt x="2188910" y="83247"/>
                        <a:pt x="1882012" y="146998"/>
                        <a:pt x="1642689" y="459276"/>
                      </a:cubicBezTo>
                      <a:cubicBezTo>
                        <a:pt x="1612894" y="423308"/>
                        <a:pt x="1606887" y="416259"/>
                        <a:pt x="1568131" y="348932"/>
                      </a:cubicBezTo>
                      <a:cubicBezTo>
                        <a:pt x="1731759" y="130647"/>
                        <a:pt x="1993976" y="3673"/>
                        <a:pt x="2257049" y="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 cmpd="sng">
                  <a:solidFill>
                    <a:srgbClr val="2E75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3"/>
                <p:cNvSpPr/>
                <p:nvPr/>
              </p:nvSpPr>
              <p:spPr>
                <a:xfrm>
                  <a:off x="4376150" y="2733371"/>
                  <a:ext cx="217657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7" h="166388" extrusionOk="0">
                      <a:moveTo>
                        <a:pt x="134463" y="0"/>
                      </a:moveTo>
                      <a:cubicBezTo>
                        <a:pt x="180410" y="0"/>
                        <a:pt x="217657" y="37247"/>
                        <a:pt x="217657" y="83194"/>
                      </a:cubicBezTo>
                      <a:cubicBezTo>
                        <a:pt x="217657" y="129141"/>
                        <a:pt x="180410" y="166388"/>
                        <a:pt x="134463" y="166388"/>
                      </a:cubicBezTo>
                      <a:cubicBezTo>
                        <a:pt x="112032" y="166388"/>
                        <a:pt x="91675" y="157511"/>
                        <a:pt x="76906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10" y="53768"/>
                      </a:lnTo>
                      <a:cubicBezTo>
                        <a:pt x="68634" y="22251"/>
                        <a:pt x="98950" y="0"/>
                        <a:pt x="13446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84" name="Google Shape;484;p3"/>
            <p:cNvGrpSpPr/>
            <p:nvPr/>
          </p:nvGrpSpPr>
          <p:grpSpPr>
            <a:xfrm rot="-718093">
              <a:off x="6349088" y="2617695"/>
              <a:ext cx="201600" cy="201600"/>
              <a:chOff x="5692579" y="2456484"/>
              <a:chExt cx="201600" cy="201600"/>
            </a:xfrm>
          </p:grpSpPr>
          <p:sp>
            <p:nvSpPr>
              <p:cNvPr id="485" name="Google Shape;485;p3"/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7" name="Google Shape;487;p3"/>
          <p:cNvGrpSpPr/>
          <p:nvPr/>
        </p:nvGrpSpPr>
        <p:grpSpPr>
          <a:xfrm>
            <a:off x="10043687" y="2507881"/>
            <a:ext cx="2012928" cy="2174132"/>
            <a:chOff x="4876975" y="1359468"/>
            <a:chExt cx="4040826" cy="4364431"/>
          </a:xfrm>
        </p:grpSpPr>
        <p:grpSp>
          <p:nvGrpSpPr>
            <p:cNvPr id="488" name="Google Shape;488;p3"/>
            <p:cNvGrpSpPr/>
            <p:nvPr/>
          </p:nvGrpSpPr>
          <p:grpSpPr>
            <a:xfrm>
              <a:off x="4876975" y="1359468"/>
              <a:ext cx="4040826" cy="4364431"/>
              <a:chOff x="2821941" y="631739"/>
              <a:chExt cx="4151948" cy="4484452"/>
            </a:xfrm>
          </p:grpSpPr>
          <p:sp>
            <p:nvSpPr>
              <p:cNvPr id="489" name="Google Shape;489;p3"/>
              <p:cNvSpPr/>
              <p:nvPr/>
            </p:nvSpPr>
            <p:spPr>
              <a:xfrm rot="-523465">
                <a:off x="4132033" y="1988612"/>
                <a:ext cx="2633751" cy="2944870"/>
              </a:xfrm>
              <a:custGeom>
                <a:avLst/>
                <a:gdLst/>
                <a:ahLst/>
                <a:cxnLst/>
                <a:rect l="l" t="t" r="r" b="b"/>
                <a:pathLst>
                  <a:path w="3112588" h="3480271" extrusionOk="0">
                    <a:moveTo>
                      <a:pt x="1353896" y="2460482"/>
                    </a:moveTo>
                    <a:cubicBezTo>
                      <a:pt x="1335162" y="2471111"/>
                      <a:pt x="1312317" y="2474353"/>
                      <a:pt x="1290013" y="2467825"/>
                    </a:cubicBezTo>
                    <a:cubicBezTo>
                      <a:pt x="1268485" y="2461525"/>
                      <a:pt x="1251441" y="2447287"/>
                      <a:pt x="1241377" y="2429095"/>
                    </a:cubicBezTo>
                    <a:lnTo>
                      <a:pt x="1193208" y="2423147"/>
                    </a:lnTo>
                    <a:cubicBezTo>
                      <a:pt x="1238475" y="2466885"/>
                      <a:pt x="1279757" y="2501748"/>
                      <a:pt x="1305401" y="2507599"/>
                    </a:cubicBezTo>
                    <a:cubicBezTo>
                      <a:pt x="1331321" y="2501324"/>
                      <a:pt x="1339741" y="2488882"/>
                      <a:pt x="1353896" y="2460482"/>
                    </a:cubicBezTo>
                    <a:close/>
                    <a:moveTo>
                      <a:pt x="1180427" y="2408257"/>
                    </a:moveTo>
                    <a:lnTo>
                      <a:pt x="1176641" y="2408180"/>
                    </a:lnTo>
                    <a:lnTo>
                      <a:pt x="1180055" y="2411265"/>
                    </a:lnTo>
                    <a:close/>
                    <a:moveTo>
                      <a:pt x="946929" y="2289175"/>
                    </a:moveTo>
                    <a:cubicBezTo>
                      <a:pt x="922686" y="2295584"/>
                      <a:pt x="896682" y="2290353"/>
                      <a:pt x="876667" y="2275070"/>
                    </a:cubicBezTo>
                    <a:cubicBezTo>
                      <a:pt x="873580" y="2289298"/>
                      <a:pt x="875301" y="2301698"/>
                      <a:pt x="882425" y="2315678"/>
                    </a:cubicBezTo>
                    <a:cubicBezTo>
                      <a:pt x="905590" y="2332651"/>
                      <a:pt x="957054" y="2337405"/>
                      <a:pt x="1016966" y="2339783"/>
                    </a:cubicBezTo>
                    <a:lnTo>
                      <a:pt x="998698" y="2319763"/>
                    </a:lnTo>
                    <a:lnTo>
                      <a:pt x="987202" y="2330868"/>
                    </a:lnTo>
                    <a:close/>
                    <a:moveTo>
                      <a:pt x="1617890" y="1101968"/>
                    </a:moveTo>
                    <a:cubicBezTo>
                      <a:pt x="1582300" y="1092716"/>
                      <a:pt x="1545824" y="1091696"/>
                      <a:pt x="1511104" y="1099016"/>
                    </a:cubicBezTo>
                    <a:cubicBezTo>
                      <a:pt x="1510320" y="1193814"/>
                      <a:pt x="1530001" y="1286211"/>
                      <a:pt x="1541544" y="1356656"/>
                    </a:cubicBezTo>
                    <a:lnTo>
                      <a:pt x="1521813" y="1354943"/>
                    </a:lnTo>
                    <a:lnTo>
                      <a:pt x="1522496" y="1393793"/>
                    </a:lnTo>
                    <a:cubicBezTo>
                      <a:pt x="1527873" y="1392456"/>
                      <a:pt x="1532786" y="1393661"/>
                      <a:pt x="1537687" y="1395095"/>
                    </a:cubicBezTo>
                    <a:cubicBezTo>
                      <a:pt x="1628325" y="1421623"/>
                      <a:pt x="1680297" y="1516605"/>
                      <a:pt x="1653769" y="1607243"/>
                    </a:cubicBezTo>
                    <a:cubicBezTo>
                      <a:pt x="1627241" y="1697882"/>
                      <a:pt x="1532259" y="1749854"/>
                      <a:pt x="1441621" y="1723326"/>
                    </a:cubicBezTo>
                    <a:cubicBezTo>
                      <a:pt x="1350982" y="1696798"/>
                      <a:pt x="1299010" y="1601816"/>
                      <a:pt x="1325538" y="1511177"/>
                    </a:cubicBezTo>
                    <a:cubicBezTo>
                      <a:pt x="1343387" y="1450195"/>
                      <a:pt x="1392221" y="1406717"/>
                      <a:pt x="1450507" y="1395517"/>
                    </a:cubicBezTo>
                    <a:lnTo>
                      <a:pt x="1449690" y="1349009"/>
                    </a:lnTo>
                    <a:lnTo>
                      <a:pt x="1452853" y="1348953"/>
                    </a:lnTo>
                    <a:lnTo>
                      <a:pt x="1439496" y="1347793"/>
                    </a:lnTo>
                    <a:cubicBezTo>
                      <a:pt x="1421009" y="1301759"/>
                      <a:pt x="1401299" y="1233277"/>
                      <a:pt x="1393936" y="1154994"/>
                    </a:cubicBezTo>
                    <a:cubicBezTo>
                      <a:pt x="1372884" y="1172191"/>
                      <a:pt x="1354994" y="1193645"/>
                      <a:pt x="1340826" y="1218417"/>
                    </a:cubicBezTo>
                    <a:lnTo>
                      <a:pt x="1152637" y="1665671"/>
                    </a:lnTo>
                    <a:lnTo>
                      <a:pt x="1132687" y="1657277"/>
                    </a:lnTo>
                    <a:lnTo>
                      <a:pt x="930168" y="2127213"/>
                    </a:lnTo>
                    <a:cubicBezTo>
                      <a:pt x="934153" y="2125932"/>
                      <a:pt x="938064" y="2126360"/>
                      <a:pt x="941926" y="2127060"/>
                    </a:cubicBezTo>
                    <a:cubicBezTo>
                      <a:pt x="962876" y="2130855"/>
                      <a:pt x="982380" y="2142643"/>
                      <a:pt x="995468" y="2161522"/>
                    </a:cubicBezTo>
                    <a:cubicBezTo>
                      <a:pt x="1008248" y="2179957"/>
                      <a:pt x="1012551" y="2201744"/>
                      <a:pt x="1008940" y="2222219"/>
                    </a:cubicBezTo>
                    <a:lnTo>
                      <a:pt x="1052740" y="2267562"/>
                    </a:lnTo>
                    <a:lnTo>
                      <a:pt x="1041241" y="2278669"/>
                    </a:lnTo>
                    <a:cubicBezTo>
                      <a:pt x="1062838" y="2297230"/>
                      <a:pt x="1086233" y="2319714"/>
                      <a:pt x="1110170" y="2343154"/>
                    </a:cubicBezTo>
                    <a:lnTo>
                      <a:pt x="1187677" y="2349537"/>
                    </a:lnTo>
                    <a:lnTo>
                      <a:pt x="1189973" y="2330937"/>
                    </a:lnTo>
                    <a:lnTo>
                      <a:pt x="1247504" y="2338040"/>
                    </a:lnTo>
                    <a:cubicBezTo>
                      <a:pt x="1267321" y="2311001"/>
                      <a:pt x="1302667" y="2298161"/>
                      <a:pt x="1336750" y="2308137"/>
                    </a:cubicBezTo>
                    <a:cubicBezTo>
                      <a:pt x="1368738" y="2317499"/>
                      <a:pt x="1390826" y="2344385"/>
                      <a:pt x="1395068" y="2375362"/>
                    </a:cubicBezTo>
                    <a:lnTo>
                      <a:pt x="1600834" y="1897894"/>
                    </a:lnTo>
                    <a:lnTo>
                      <a:pt x="1588176" y="1892439"/>
                    </a:lnTo>
                    <a:lnTo>
                      <a:pt x="1787663" y="1429538"/>
                    </a:lnTo>
                    <a:lnTo>
                      <a:pt x="1788027" y="1429694"/>
                    </a:lnTo>
                    <a:cubicBezTo>
                      <a:pt x="1833592" y="1309947"/>
                      <a:pt x="1779743" y="1174307"/>
                      <a:pt x="1662862" y="1118415"/>
                    </a:cubicBezTo>
                    <a:cubicBezTo>
                      <a:pt x="1648162" y="1111385"/>
                      <a:pt x="1633107" y="1105924"/>
                      <a:pt x="1617890" y="1101968"/>
                    </a:cubicBezTo>
                    <a:close/>
                    <a:moveTo>
                      <a:pt x="1631108" y="792995"/>
                    </a:moveTo>
                    <a:cubicBezTo>
                      <a:pt x="1564000" y="852710"/>
                      <a:pt x="1531499" y="926331"/>
                      <a:pt x="1519643" y="1002991"/>
                    </a:cubicBezTo>
                    <a:cubicBezTo>
                      <a:pt x="1553542" y="999429"/>
                      <a:pt x="1588212" y="1001059"/>
                      <a:pt x="1622483" y="1008181"/>
                    </a:cubicBezTo>
                    <a:cubicBezTo>
                      <a:pt x="1637456" y="935572"/>
                      <a:pt x="1641061" y="863105"/>
                      <a:pt x="1631108" y="792995"/>
                    </a:cubicBezTo>
                    <a:close/>
                    <a:moveTo>
                      <a:pt x="2479929" y="425667"/>
                    </a:moveTo>
                    <a:cubicBezTo>
                      <a:pt x="2564426" y="449149"/>
                      <a:pt x="2646240" y="485774"/>
                      <a:pt x="2722284" y="535640"/>
                    </a:cubicBezTo>
                    <a:cubicBezTo>
                      <a:pt x="3026457" y="735104"/>
                      <a:pt x="3173151" y="1103695"/>
                      <a:pt x="3089218" y="1457620"/>
                    </a:cubicBezTo>
                    <a:lnTo>
                      <a:pt x="3087081" y="1457874"/>
                    </a:lnTo>
                    <a:cubicBezTo>
                      <a:pt x="2731249" y="2662992"/>
                      <a:pt x="1557975" y="2490936"/>
                      <a:pt x="897234" y="3462219"/>
                    </a:cubicBezTo>
                    <a:cubicBezTo>
                      <a:pt x="843931" y="3505060"/>
                      <a:pt x="740208" y="3465639"/>
                      <a:pt x="737435" y="3406823"/>
                    </a:cubicBezTo>
                    <a:cubicBezTo>
                      <a:pt x="620834" y="2270569"/>
                      <a:pt x="-244564" y="1759213"/>
                      <a:pt x="67426" y="633300"/>
                    </a:cubicBezTo>
                    <a:lnTo>
                      <a:pt x="70075" y="633936"/>
                    </a:lnTo>
                    <a:cubicBezTo>
                      <a:pt x="194536" y="182243"/>
                      <a:pt x="657352" y="-88162"/>
                      <a:pt x="1112883" y="26205"/>
                    </a:cubicBezTo>
                    <a:cubicBezTo>
                      <a:pt x="1422943" y="104052"/>
                      <a:pt x="1651774" y="340617"/>
                      <a:pt x="1729948" y="628930"/>
                    </a:cubicBezTo>
                    <a:cubicBezTo>
                      <a:pt x="1749506" y="654255"/>
                      <a:pt x="1761941" y="692493"/>
                      <a:pt x="1754808" y="714058"/>
                    </a:cubicBezTo>
                    <a:lnTo>
                      <a:pt x="1753152" y="714896"/>
                    </a:lnTo>
                    <a:cubicBezTo>
                      <a:pt x="1773162" y="825765"/>
                      <a:pt x="1771141" y="942327"/>
                      <a:pt x="1744142" y="1058819"/>
                    </a:cubicBezTo>
                    <a:cubicBezTo>
                      <a:pt x="1877522" y="1145633"/>
                      <a:pt x="1933334" y="1315823"/>
                      <a:pt x="1873761" y="1466642"/>
                    </a:cubicBezTo>
                    <a:lnTo>
                      <a:pt x="1875926" y="1467575"/>
                    </a:lnTo>
                    <a:lnTo>
                      <a:pt x="1676438" y="1930476"/>
                    </a:lnTo>
                    <a:lnTo>
                      <a:pt x="1657037" y="1922115"/>
                    </a:lnTo>
                    <a:lnTo>
                      <a:pt x="1432072" y="2444138"/>
                    </a:lnTo>
                    <a:lnTo>
                      <a:pt x="1432316" y="2444256"/>
                    </a:lnTo>
                    <a:lnTo>
                      <a:pt x="1430844" y="2446987"/>
                    </a:lnTo>
                    <a:lnTo>
                      <a:pt x="1427787" y="2454079"/>
                    </a:lnTo>
                    <a:lnTo>
                      <a:pt x="1427164" y="2453810"/>
                    </a:lnTo>
                    <a:cubicBezTo>
                      <a:pt x="1397262" y="2509650"/>
                      <a:pt x="1366091" y="2575876"/>
                      <a:pt x="1301139" y="2571958"/>
                    </a:cubicBezTo>
                    <a:cubicBezTo>
                      <a:pt x="1233655" y="2563712"/>
                      <a:pt x="1145786" y="2479971"/>
                      <a:pt x="1077277" y="2405191"/>
                    </a:cubicBezTo>
                    <a:cubicBezTo>
                      <a:pt x="985543" y="2402362"/>
                      <a:pt x="879647" y="2391792"/>
                      <a:pt x="836383" y="2354306"/>
                    </a:cubicBezTo>
                    <a:cubicBezTo>
                      <a:pt x="790988" y="2307603"/>
                      <a:pt x="819962" y="2238850"/>
                      <a:pt x="842496" y="2177919"/>
                    </a:cubicBezTo>
                    <a:lnTo>
                      <a:pt x="841804" y="2177621"/>
                    </a:lnTo>
                    <a:lnTo>
                      <a:pt x="1076274" y="1633541"/>
                    </a:lnTo>
                    <a:lnTo>
                      <a:pt x="1064049" y="1628397"/>
                    </a:lnTo>
                    <a:lnTo>
                      <a:pt x="1259538" y="1163793"/>
                    </a:lnTo>
                    <a:lnTo>
                      <a:pt x="1263933" y="1165643"/>
                    </a:lnTo>
                    <a:cubicBezTo>
                      <a:pt x="1295087" y="1113485"/>
                      <a:pt x="1338451" y="1072458"/>
                      <a:pt x="1390188" y="1047492"/>
                    </a:cubicBezTo>
                    <a:cubicBezTo>
                      <a:pt x="1393251" y="904708"/>
                      <a:pt x="1444968" y="750531"/>
                      <a:pt x="1602625" y="648122"/>
                    </a:cubicBezTo>
                    <a:cubicBezTo>
                      <a:pt x="1532752" y="409529"/>
                      <a:pt x="1340432" y="214996"/>
                      <a:pt x="1081787" y="150058"/>
                    </a:cubicBezTo>
                    <a:cubicBezTo>
                      <a:pt x="690985" y="51941"/>
                      <a:pt x="293892" y="286127"/>
                      <a:pt x="190650" y="675606"/>
                    </a:cubicBezTo>
                    <a:lnTo>
                      <a:pt x="186945" y="674623"/>
                    </a:lnTo>
                    <a:cubicBezTo>
                      <a:pt x="-106804" y="1868536"/>
                      <a:pt x="832029" y="2326742"/>
                      <a:pt x="827521" y="3317506"/>
                    </a:cubicBezTo>
                    <a:cubicBezTo>
                      <a:pt x="844164" y="3355504"/>
                      <a:pt x="846161" y="3356145"/>
                      <a:pt x="875374" y="3340273"/>
                    </a:cubicBezTo>
                    <a:cubicBezTo>
                      <a:pt x="1494243" y="2386658"/>
                      <a:pt x="2606013" y="2586950"/>
                      <a:pt x="2965387" y="1428253"/>
                    </a:cubicBezTo>
                    <a:lnTo>
                      <a:pt x="2964968" y="1428153"/>
                    </a:lnTo>
                    <a:cubicBezTo>
                      <a:pt x="3036497" y="1126531"/>
                      <a:pt x="2913346" y="798503"/>
                      <a:pt x="2652259" y="642424"/>
                    </a:cubicBezTo>
                    <a:cubicBezTo>
                      <a:pt x="2391172" y="486345"/>
                      <a:pt x="2078723" y="461324"/>
                      <a:pt x="1761318" y="693804"/>
                    </a:cubicBezTo>
                    <a:cubicBezTo>
                      <a:pt x="1742826" y="650915"/>
                      <a:pt x="1739041" y="642462"/>
                      <a:pt x="1720757" y="566960"/>
                    </a:cubicBezTo>
                    <a:cubicBezTo>
                      <a:pt x="1939113" y="403426"/>
                      <a:pt x="2226439" y="355219"/>
                      <a:pt x="2479929" y="42566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29600">
                    <a:srgbClr val="BFBFBF"/>
                  </a:gs>
                  <a:gs pos="100000">
                    <a:srgbClr val="A5A5A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0" name="Google Shape;490;p3"/>
              <p:cNvGrpSpPr/>
              <p:nvPr/>
            </p:nvGrpSpPr>
            <p:grpSpPr>
              <a:xfrm>
                <a:off x="2821941" y="631739"/>
                <a:ext cx="3131677" cy="3396957"/>
                <a:chOff x="2821941" y="605499"/>
                <a:chExt cx="3131677" cy="3396957"/>
              </a:xfrm>
            </p:grpSpPr>
            <p:sp>
              <p:nvSpPr>
                <p:cNvPr id="491" name="Google Shape;491;p3"/>
                <p:cNvSpPr/>
                <p:nvPr/>
              </p:nvSpPr>
              <p:spPr>
                <a:xfrm rot="-1039222">
                  <a:off x="4355405" y="1769282"/>
                  <a:ext cx="72008" cy="50023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3"/>
                <p:cNvSpPr/>
                <p:nvPr/>
              </p:nvSpPr>
              <p:spPr>
                <a:xfrm rot="-978817">
                  <a:off x="4178524" y="1012870"/>
                  <a:ext cx="369205" cy="756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205" h="756406" extrusionOk="0">
                      <a:moveTo>
                        <a:pt x="292812" y="4446"/>
                      </a:moveTo>
                      <a:cubicBezTo>
                        <a:pt x="327340" y="-21678"/>
                        <a:pt x="380268" y="74194"/>
                        <a:pt x="367164" y="113808"/>
                      </a:cubicBezTo>
                      <a:cubicBezTo>
                        <a:pt x="42242" y="254901"/>
                        <a:pt x="124489" y="576914"/>
                        <a:pt x="153901" y="756406"/>
                      </a:cubicBezTo>
                      <a:lnTo>
                        <a:pt x="51852" y="747543"/>
                      </a:lnTo>
                      <a:cubicBezTo>
                        <a:pt x="-10857" y="591388"/>
                        <a:pt x="-87645" y="176920"/>
                        <a:pt x="292812" y="444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 cmpd="sng">
                  <a:solidFill>
                    <a:srgbClr val="2E75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3"/>
                <p:cNvSpPr/>
                <p:nvPr/>
              </p:nvSpPr>
              <p:spPr>
                <a:xfrm rot="420000">
                  <a:off x="4024345" y="2162409"/>
                  <a:ext cx="420470" cy="7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70" h="781241" extrusionOk="0">
                      <a:moveTo>
                        <a:pt x="0" y="0"/>
                      </a:moveTo>
                      <a:lnTo>
                        <a:pt x="61200" y="0"/>
                      </a:lnTo>
                      <a:lnTo>
                        <a:pt x="61200" y="599193"/>
                      </a:lnTo>
                      <a:lnTo>
                        <a:pt x="62381" y="599184"/>
                      </a:lnTo>
                      <a:cubicBezTo>
                        <a:pt x="66263" y="669881"/>
                        <a:pt x="62559" y="698327"/>
                        <a:pt x="91943" y="722709"/>
                      </a:cubicBezTo>
                      <a:cubicBezTo>
                        <a:pt x="148722" y="735731"/>
                        <a:pt x="292538" y="656494"/>
                        <a:pt x="404051" y="626808"/>
                      </a:cubicBezTo>
                      <a:lnTo>
                        <a:pt x="420470" y="682370"/>
                      </a:lnTo>
                      <a:cubicBezTo>
                        <a:pt x="342281" y="713163"/>
                        <a:pt x="148576" y="802923"/>
                        <a:pt x="64948" y="776405"/>
                      </a:cubicBezTo>
                      <a:cubicBezTo>
                        <a:pt x="4776" y="751481"/>
                        <a:pt x="4174" y="676874"/>
                        <a:pt x="754" y="612000"/>
                      </a:cubicBezTo>
                      <a:lnTo>
                        <a:pt x="0" y="6120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3"/>
                <p:cNvSpPr/>
                <p:nvPr/>
              </p:nvSpPr>
              <p:spPr>
                <a:xfrm rot="420000">
                  <a:off x="4205851" y="2209391"/>
                  <a:ext cx="462473" cy="77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 extrusionOk="0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3"/>
                <p:cNvSpPr/>
                <p:nvPr/>
              </p:nvSpPr>
              <p:spPr>
                <a:xfrm rot="-8462763">
                  <a:off x="4000691" y="2686142"/>
                  <a:ext cx="217656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 extrusionOk="0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96" name="Google Shape;496;p3"/>
                <p:cNvGrpSpPr/>
                <p:nvPr/>
              </p:nvGrpSpPr>
              <p:grpSpPr>
                <a:xfrm>
                  <a:off x="4275991" y="1800648"/>
                  <a:ext cx="342000" cy="342000"/>
                  <a:chOff x="4915373" y="1633391"/>
                  <a:chExt cx="342000" cy="342000"/>
                </a:xfrm>
              </p:grpSpPr>
              <p:sp>
                <p:nvSpPr>
                  <p:cNvPr id="497" name="Google Shape;497;p3"/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rgbClr val="3F3F3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Google Shape;498;p3"/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rgbClr val="D8D8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p3"/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rgbClr val="D8D8D8"/>
                  </a:solidFill>
                  <a:ln w="15875" cap="flat" cmpd="sng">
                    <a:solidFill>
                      <a:srgbClr val="3F3F3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00" name="Google Shape;500;p3"/>
                <p:cNvSpPr/>
                <p:nvPr/>
              </p:nvSpPr>
              <p:spPr>
                <a:xfrm>
                  <a:off x="2821941" y="605499"/>
                  <a:ext cx="3131677" cy="33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677" h="3396957" extrusionOk="0">
                      <a:moveTo>
                        <a:pt x="2257049" y="80"/>
                      </a:moveTo>
                      <a:cubicBezTo>
                        <a:pt x="2344740" y="-1118"/>
                        <a:pt x="2433548" y="11052"/>
                        <a:pt x="2520537" y="37550"/>
                      </a:cubicBezTo>
                      <a:cubicBezTo>
                        <a:pt x="2868492" y="143542"/>
                        <a:pt x="3112815" y="456088"/>
                        <a:pt x="3131677" y="819339"/>
                      </a:cubicBezTo>
                      <a:lnTo>
                        <a:pt x="3129698" y="820183"/>
                      </a:lnTo>
                      <a:cubicBezTo>
                        <a:pt x="3126703" y="2076733"/>
                        <a:pt x="1952337" y="2241171"/>
                        <a:pt x="1591027" y="3358947"/>
                      </a:cubicBezTo>
                      <a:cubicBezTo>
                        <a:pt x="1551904" y="3415036"/>
                        <a:pt x="1441284" y="3406337"/>
                        <a:pt x="1422101" y="3350668"/>
                      </a:cubicBezTo>
                      <a:cubicBezTo>
                        <a:pt x="991027" y="2292914"/>
                        <a:pt x="16834" y="2045232"/>
                        <a:pt x="0" y="877013"/>
                      </a:cubicBezTo>
                      <a:lnTo>
                        <a:pt x="2721" y="876880"/>
                      </a:lnTo>
                      <a:cubicBezTo>
                        <a:pt x="-4707" y="408412"/>
                        <a:pt x="363520" y="18891"/>
                        <a:pt x="832835" y="698"/>
                      </a:cubicBezTo>
                      <a:cubicBezTo>
                        <a:pt x="1303635" y="-17551"/>
                        <a:pt x="1701937" y="344636"/>
                        <a:pt x="1728735" y="814420"/>
                      </a:cubicBezTo>
                      <a:cubicBezTo>
                        <a:pt x="1881130" y="860273"/>
                        <a:pt x="1982501" y="1007933"/>
                        <a:pt x="1967691" y="1169414"/>
                      </a:cubicBezTo>
                      <a:lnTo>
                        <a:pt x="1970030" y="1169701"/>
                      </a:lnTo>
                      <a:lnTo>
                        <a:pt x="1908601" y="1670000"/>
                      </a:lnTo>
                      <a:lnTo>
                        <a:pt x="1813208" y="1658287"/>
                      </a:lnTo>
                      <a:lnTo>
                        <a:pt x="1874637" y="1157988"/>
                      </a:lnTo>
                      <a:lnTo>
                        <a:pt x="1875030" y="1158036"/>
                      </a:lnTo>
                      <a:cubicBezTo>
                        <a:pt x="1885124" y="1030311"/>
                        <a:pt x="1795343" y="915258"/>
                        <a:pt x="1667467" y="894447"/>
                      </a:cubicBezTo>
                      <a:cubicBezTo>
                        <a:pt x="1538806" y="873509"/>
                        <a:pt x="1416530" y="955289"/>
                        <a:pt x="1386487" y="1080881"/>
                      </a:cubicBezTo>
                      <a:lnTo>
                        <a:pt x="1331506" y="1562990"/>
                      </a:lnTo>
                      <a:lnTo>
                        <a:pt x="1236015" y="1552100"/>
                      </a:lnTo>
                      <a:lnTo>
                        <a:pt x="1293128" y="1051290"/>
                      </a:lnTo>
                      <a:lnTo>
                        <a:pt x="1297866" y="1051831"/>
                      </a:lnTo>
                      <a:cubicBezTo>
                        <a:pt x="1334472" y="910658"/>
                        <a:pt x="1456620" y="811282"/>
                        <a:pt x="1597750" y="799994"/>
                      </a:cubicBezTo>
                      <a:cubicBezTo>
                        <a:pt x="1565966" y="410188"/>
                        <a:pt x="1231642" y="113032"/>
                        <a:pt x="837781" y="128299"/>
                      </a:cubicBezTo>
                      <a:cubicBezTo>
                        <a:pt x="435153" y="143906"/>
                        <a:pt x="119829" y="480205"/>
                        <a:pt x="130146" y="883003"/>
                      </a:cubicBezTo>
                      <a:lnTo>
                        <a:pt x="126314" y="883101"/>
                      </a:lnTo>
                      <a:cubicBezTo>
                        <a:pt x="179756" y="2111457"/>
                        <a:pt x="1209498" y="2287502"/>
                        <a:pt x="1483472" y="3239643"/>
                      </a:cubicBezTo>
                      <a:cubicBezTo>
                        <a:pt x="1510118" y="3271436"/>
                        <a:pt x="1512215" y="3271490"/>
                        <a:pt x="1535793" y="3248051"/>
                      </a:cubicBezTo>
                      <a:cubicBezTo>
                        <a:pt x="1861880" y="2158993"/>
                        <a:pt x="2985150" y="2038931"/>
                        <a:pt x="3004583" y="825938"/>
                      </a:cubicBezTo>
                      <a:lnTo>
                        <a:pt x="3004153" y="825960"/>
                      </a:lnTo>
                      <a:cubicBezTo>
                        <a:pt x="2988078" y="516390"/>
                        <a:pt x="2777744" y="236161"/>
                        <a:pt x="2483327" y="159704"/>
                      </a:cubicBezTo>
                      <a:cubicBezTo>
                        <a:pt x="2188910" y="83247"/>
                        <a:pt x="1882012" y="146998"/>
                        <a:pt x="1642689" y="459276"/>
                      </a:cubicBezTo>
                      <a:cubicBezTo>
                        <a:pt x="1612894" y="423308"/>
                        <a:pt x="1606887" y="416259"/>
                        <a:pt x="1568131" y="348932"/>
                      </a:cubicBezTo>
                      <a:cubicBezTo>
                        <a:pt x="1731759" y="130647"/>
                        <a:pt x="1993976" y="3673"/>
                        <a:pt x="2257049" y="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 cmpd="sng">
                  <a:solidFill>
                    <a:srgbClr val="2E75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3"/>
                <p:cNvSpPr/>
                <p:nvPr/>
              </p:nvSpPr>
              <p:spPr>
                <a:xfrm>
                  <a:off x="4376150" y="2733371"/>
                  <a:ext cx="217657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7" h="166388" extrusionOk="0">
                      <a:moveTo>
                        <a:pt x="134463" y="0"/>
                      </a:moveTo>
                      <a:cubicBezTo>
                        <a:pt x="180410" y="0"/>
                        <a:pt x="217657" y="37247"/>
                        <a:pt x="217657" y="83194"/>
                      </a:cubicBezTo>
                      <a:cubicBezTo>
                        <a:pt x="217657" y="129141"/>
                        <a:pt x="180410" y="166388"/>
                        <a:pt x="134463" y="166388"/>
                      </a:cubicBezTo>
                      <a:cubicBezTo>
                        <a:pt x="112032" y="166388"/>
                        <a:pt x="91675" y="157511"/>
                        <a:pt x="76906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10" y="53768"/>
                      </a:lnTo>
                      <a:cubicBezTo>
                        <a:pt x="68634" y="22251"/>
                        <a:pt x="98950" y="0"/>
                        <a:pt x="13446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02" name="Google Shape;502;p3"/>
            <p:cNvGrpSpPr/>
            <p:nvPr/>
          </p:nvGrpSpPr>
          <p:grpSpPr>
            <a:xfrm rot="-718093">
              <a:off x="6349088" y="2617695"/>
              <a:ext cx="201600" cy="201600"/>
              <a:chOff x="5692579" y="2456484"/>
              <a:chExt cx="201600" cy="201600"/>
            </a:xfrm>
          </p:grpSpPr>
          <p:sp>
            <p:nvSpPr>
              <p:cNvPr id="503" name="Google Shape;503;p3"/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"/>
          <p:cNvSpPr txBox="1"/>
          <p:nvPr/>
        </p:nvSpPr>
        <p:spPr>
          <a:xfrm>
            <a:off x="3931920" y="2495219"/>
            <a:ext cx="4501700" cy="359329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0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70C0"/>
                </a:solidFill>
                <a:latin typeface="Sarabun"/>
                <a:ea typeface="Sarabun"/>
                <a:cs typeface="Sarabun"/>
                <a:sym typeface="Sarabun"/>
              </a:rPr>
              <a:t>หมายถึง</a:t>
            </a:r>
            <a:r>
              <a:rPr lang="th-TH" sz="2000" b="1">
                <a:solidFill>
                  <a:srgbClr val="757070"/>
                </a:solidFill>
                <a:latin typeface="Sarabun"/>
                <a:ea typeface="Sarabun"/>
                <a:cs typeface="Sarabun"/>
                <a:sym typeface="Sarabun"/>
              </a:rPr>
              <a:t> หลักเกณฑ์ หรือแนวทางการรักษาพยาบาลการบาดเจ็บหรือการป่วยตาม หลักวิชาการโดยสอดคล้องกับมาตรฐานในท้องถิ่นที่ให้บริการ ดังต่อไปนี้ </a:t>
            </a:r>
            <a:endParaRPr/>
          </a:p>
          <a:p>
            <a:pPr marL="1800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(1) มาตรฐานวิชาชีพและข้อบังคับวิชาชีพที่เกี่ยวข้อง</a:t>
            </a:r>
            <a:endParaRPr/>
          </a:p>
          <a:p>
            <a:pPr marL="1800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(2) มาตรฐานสถานพยาบาล </a:t>
            </a:r>
            <a:endParaRPr/>
          </a:p>
          <a:p>
            <a:pPr marL="1800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(3) มาตรฐานด้านยา และเครื่องมือแพทย์ </a:t>
            </a:r>
            <a:endParaRPr/>
          </a:p>
          <a:p>
            <a:pPr marL="1800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(4) หลักการดูแลผู้ป่วยโดยไม่เลือกปฏิบัติ</a:t>
            </a:r>
            <a:endParaRPr sz="20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10" name="Google Shape;510;p4"/>
          <p:cNvSpPr txBox="1"/>
          <p:nvPr/>
        </p:nvSpPr>
        <p:spPr>
          <a:xfrm>
            <a:off x="358875" y="130682"/>
            <a:ext cx="11474245" cy="923330"/>
          </a:xfrm>
          <a:prstGeom prst="rect">
            <a:avLst/>
          </a:prstGeom>
          <a:solidFill>
            <a:srgbClr val="00B0F0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คำนิยาม</a:t>
            </a:r>
            <a:endParaRPr/>
          </a:p>
        </p:txBody>
      </p:sp>
      <p:sp>
        <p:nvSpPr>
          <p:cNvPr id="511" name="Google Shape;511;p4"/>
          <p:cNvSpPr/>
          <p:nvPr/>
        </p:nvSpPr>
        <p:spPr>
          <a:xfrm>
            <a:off x="3085947" y="1218096"/>
            <a:ext cx="5428953" cy="1081980"/>
          </a:xfrm>
          <a:prstGeom prst="roundRect">
            <a:avLst>
              <a:gd name="adj" fmla="val 50000"/>
            </a:avLst>
          </a:prstGeom>
          <a:solidFill>
            <a:srgbClr val="0070C0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มาตรฐานทางการแพทย์</a:t>
            </a:r>
            <a:endParaRPr/>
          </a:p>
        </p:txBody>
      </p:sp>
      <p:pic>
        <p:nvPicPr>
          <p:cNvPr id="512" name="Google Shape;5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3620" y="2562707"/>
            <a:ext cx="3268201" cy="291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6476" y="2011731"/>
            <a:ext cx="4310068" cy="3846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"/>
          <p:cNvSpPr txBox="1"/>
          <p:nvPr/>
        </p:nvSpPr>
        <p:spPr>
          <a:xfrm>
            <a:off x="3338050" y="2219368"/>
            <a:ext cx="5515896" cy="4054956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0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70C0"/>
                </a:solidFill>
                <a:latin typeface="Sarabun"/>
                <a:ea typeface="Sarabun"/>
                <a:cs typeface="Sarabun"/>
                <a:sym typeface="Sarabun"/>
              </a:rPr>
              <a:t>หมายถึง</a:t>
            </a:r>
            <a:r>
              <a:rPr lang="th-TH" sz="2000" b="1">
                <a:solidFill>
                  <a:srgbClr val="757070"/>
                </a:solidFill>
                <a:latin typeface="Sarabun"/>
                <a:ea typeface="Sarabun"/>
                <a:cs typeface="Sarabun"/>
                <a:sym typeface="Sarabun"/>
              </a:rPr>
              <a:t> ความจำเป็นต้องใช้บริการด้านการแพทย์ หรือบริการอื่นๆของโรงพยาบาล เพื่อการรักษาพยาบาลการบาดเจ็บหรือการป่วยโดยต้องเป็นไปตามเงื่อนไขดังนี้</a:t>
            </a:r>
            <a:endParaRPr/>
          </a:p>
          <a:p>
            <a:pPr marL="18000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(1) ต้องสอดคล้องกับการรักษาพยาบาลตามภาวะบาดเจ็บ หรือการป่วย  ของผู้เอาประกันภัย</a:t>
            </a:r>
            <a:endParaRPr/>
          </a:p>
          <a:p>
            <a:pPr marL="1800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(2) ต้องสอดคล้องกับมาตรฐานทางการแพทย์</a:t>
            </a:r>
            <a:endParaRPr/>
          </a:p>
          <a:p>
            <a:pPr marL="1800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(3) ต้องมิใช่เพื่อความสะดวกของผู้เอาประกันภัยหรือครอบครัวของ</a:t>
            </a:r>
            <a:endParaRPr sz="20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00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ผู้เอาประกันภัย หรือของผู้ให้บริการการรักษาพยาบาลเพียงฝ่ายเดียว</a:t>
            </a:r>
            <a:endParaRPr/>
          </a:p>
        </p:txBody>
      </p:sp>
      <p:sp>
        <p:nvSpPr>
          <p:cNvPr id="519" name="Google Shape;519;p5"/>
          <p:cNvSpPr txBox="1"/>
          <p:nvPr/>
        </p:nvSpPr>
        <p:spPr>
          <a:xfrm>
            <a:off x="358877" y="138040"/>
            <a:ext cx="11474245" cy="923330"/>
          </a:xfrm>
          <a:prstGeom prst="rect">
            <a:avLst/>
          </a:prstGeom>
          <a:solidFill>
            <a:srgbClr val="00B0F0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คำนิยาม</a:t>
            </a:r>
            <a:endParaRPr/>
          </a:p>
        </p:txBody>
      </p:sp>
      <p:sp>
        <p:nvSpPr>
          <p:cNvPr id="520" name="Google Shape;520;p5"/>
          <p:cNvSpPr/>
          <p:nvPr/>
        </p:nvSpPr>
        <p:spPr>
          <a:xfrm>
            <a:off x="3187189" y="1163641"/>
            <a:ext cx="5817623" cy="995422"/>
          </a:xfrm>
          <a:prstGeom prst="roundRect">
            <a:avLst>
              <a:gd name="adj" fmla="val 50000"/>
            </a:avLst>
          </a:prstGeom>
          <a:solidFill>
            <a:srgbClr val="0070C0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ความจำเป็นทางการแพทย์ </a:t>
            </a:r>
            <a:endParaRPr/>
          </a:p>
        </p:txBody>
      </p:sp>
      <p:pic>
        <p:nvPicPr>
          <p:cNvPr id="521" name="Google Shape;5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9853" y="3160893"/>
            <a:ext cx="3420329" cy="233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791808"/>
            <a:ext cx="3432345" cy="285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"/>
          <p:cNvSpPr txBox="1"/>
          <p:nvPr/>
        </p:nvSpPr>
        <p:spPr>
          <a:xfrm>
            <a:off x="2985933" y="2463669"/>
            <a:ext cx="6220134" cy="397102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0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70C0"/>
                </a:solidFill>
                <a:latin typeface="Sarabun"/>
                <a:ea typeface="Sarabun"/>
                <a:cs typeface="Sarabun"/>
                <a:sym typeface="Sarabun"/>
              </a:rPr>
              <a:t>หมายถึง</a:t>
            </a:r>
            <a:r>
              <a:rPr lang="th-TH" sz="2000" b="1">
                <a:solidFill>
                  <a:srgbClr val="757070"/>
                </a:solidFill>
                <a:latin typeface="Sarabun"/>
                <a:ea typeface="Sarabun"/>
                <a:cs typeface="Sarabun"/>
                <a:sym typeface="Sarabun"/>
              </a:rPr>
              <a:t> เหตุการณ์ที่เกิดขึ้นอย่างฉับพลันจากปัจจัยภายนอกร่างกาย และทำให้เกิดผลที่ผู้เอาประกันภัยมิได้เจตนาหรือมุ่งหวัง</a:t>
            </a:r>
            <a:endParaRPr/>
          </a:p>
          <a:p>
            <a:pPr marL="1800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องค์ประกอบ : </a:t>
            </a:r>
            <a:endParaRPr/>
          </a:p>
          <a:p>
            <a:pPr marL="1800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1)  อุบัติเหตุนั้นเป็นผลให้ได้รับบาดเจ็บทางร่างกาย (Bodily Injury) เช่น การเกิดรอยช้ำ บาดแผลที่พบเห็นภายนอก หรือการบาดเจ็บภายในโดยมีข้อบ่งชี้ทางการแพทย์ว่าเกิดจากอุบัติเหตุ</a:t>
            </a:r>
            <a:endParaRPr/>
          </a:p>
          <a:p>
            <a:pPr marL="1800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2)  การบาดเจ็บทางร่างกายนั้นต้องเกิดจากอุบัติเหตุโดยตรงและเป็นเอกเทศ ปราศจากเหตุอื่น (Solely And Directly)</a:t>
            </a:r>
            <a:endParaRPr/>
          </a:p>
        </p:txBody>
      </p:sp>
      <p:sp>
        <p:nvSpPr>
          <p:cNvPr id="528" name="Google Shape;528;p6"/>
          <p:cNvSpPr txBox="1"/>
          <p:nvPr/>
        </p:nvSpPr>
        <p:spPr>
          <a:xfrm>
            <a:off x="358877" y="138040"/>
            <a:ext cx="11474245" cy="923330"/>
          </a:xfrm>
          <a:prstGeom prst="rect">
            <a:avLst/>
          </a:prstGeom>
          <a:solidFill>
            <a:srgbClr val="00B0F0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คำนิยาม</a:t>
            </a:r>
            <a:endParaRPr/>
          </a:p>
        </p:txBody>
      </p:sp>
      <p:sp>
        <p:nvSpPr>
          <p:cNvPr id="529" name="Google Shape;529;p6"/>
          <p:cNvSpPr/>
          <p:nvPr/>
        </p:nvSpPr>
        <p:spPr>
          <a:xfrm>
            <a:off x="4410997" y="1145909"/>
            <a:ext cx="3370007" cy="1168539"/>
          </a:xfrm>
          <a:prstGeom prst="roundRect">
            <a:avLst>
              <a:gd name="adj" fmla="val 50000"/>
            </a:avLst>
          </a:prstGeom>
          <a:solidFill>
            <a:srgbClr val="0070C0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800" b="1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อุบัติเหตุ</a:t>
            </a:r>
            <a:r>
              <a:rPr lang="th-TH" sz="4800" b="1">
                <a:solidFill>
                  <a:schemeClr val="lt1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endParaRPr/>
          </a:p>
        </p:txBody>
      </p:sp>
      <p:pic>
        <p:nvPicPr>
          <p:cNvPr id="530" name="Google Shape;5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1707" y="2818317"/>
            <a:ext cx="3262710" cy="334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5723" y="2949676"/>
            <a:ext cx="3078522" cy="314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"/>
          <p:cNvSpPr txBox="1">
            <a:spLocks noGrp="1"/>
          </p:cNvSpPr>
          <p:nvPr>
            <p:ph type="body" idx="1"/>
          </p:nvPr>
        </p:nvSpPr>
        <p:spPr>
          <a:xfrm>
            <a:off x="323529" y="18219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None/>
            </a:pPr>
            <a:r>
              <a:rPr lang="th-TH" sz="4800" b="1">
                <a:solidFill>
                  <a:srgbClr val="0070C0"/>
                </a:solidFill>
                <a:latin typeface="Cordia New"/>
                <a:ea typeface="Cordia New"/>
                <a:cs typeface="Cordia New"/>
                <a:sym typeface="Cordia New"/>
              </a:rPr>
              <a:t>สภาพที่เป็นมาก่อนทำประกันภัย</a:t>
            </a:r>
            <a:endParaRPr/>
          </a:p>
        </p:txBody>
      </p:sp>
      <p:sp>
        <p:nvSpPr>
          <p:cNvPr id="537" name="Google Shape;537;p7"/>
          <p:cNvSpPr txBox="1"/>
          <p:nvPr/>
        </p:nvSpPr>
        <p:spPr>
          <a:xfrm>
            <a:off x="-41532" y="1206050"/>
            <a:ext cx="123033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สภาพที่เป็นมาก่อนการเอาประกันภัย (Pre-existing Condition) บริษัทจะไม่จ่ายผลประโยชน์ตามสัญญาเพิ่มเติมนี้ สำหรับโรคเรื้อรัง การบาดเจ็บ หรือการป่วย (รวมถึงภาวะแทรกซ้อน) ที่ยังมิได้รักษาให้หายก่อนวันที่สัญญาเพิ่มเติมนี้เริ่มมีผลความคุ้มครองเป็นครั้งแรก</a:t>
            </a:r>
            <a:endParaRPr/>
          </a:p>
        </p:txBody>
      </p:sp>
      <p:grpSp>
        <p:nvGrpSpPr>
          <p:cNvPr id="538" name="Google Shape;538;p7"/>
          <p:cNvGrpSpPr/>
          <p:nvPr/>
        </p:nvGrpSpPr>
        <p:grpSpPr>
          <a:xfrm>
            <a:off x="2143557" y="2526720"/>
            <a:ext cx="9499803" cy="3789140"/>
            <a:chOff x="2540135" y="2526720"/>
            <a:chExt cx="9329368" cy="3789140"/>
          </a:xfrm>
        </p:grpSpPr>
        <p:grpSp>
          <p:nvGrpSpPr>
            <p:cNvPr id="539" name="Google Shape;539;p7"/>
            <p:cNvGrpSpPr/>
            <p:nvPr/>
          </p:nvGrpSpPr>
          <p:grpSpPr>
            <a:xfrm>
              <a:off x="2540135" y="2526720"/>
              <a:ext cx="9329368" cy="3789140"/>
              <a:chOff x="1871542" y="2280913"/>
              <a:chExt cx="9329368" cy="3789140"/>
            </a:xfrm>
          </p:grpSpPr>
          <p:grpSp>
            <p:nvGrpSpPr>
              <p:cNvPr id="540" name="Google Shape;540;p7"/>
              <p:cNvGrpSpPr/>
              <p:nvPr/>
            </p:nvGrpSpPr>
            <p:grpSpPr>
              <a:xfrm>
                <a:off x="1871542" y="2280913"/>
                <a:ext cx="9329368" cy="1804559"/>
                <a:chOff x="4565586" y="2153094"/>
                <a:chExt cx="9329368" cy="1804559"/>
              </a:xfrm>
            </p:grpSpPr>
            <p:sp>
              <p:nvSpPr>
                <p:cNvPr id="541" name="Google Shape;541;p7"/>
                <p:cNvSpPr/>
                <p:nvPr/>
              </p:nvSpPr>
              <p:spPr>
                <a:xfrm>
                  <a:off x="6073180" y="2153264"/>
                  <a:ext cx="7821774" cy="1700980"/>
                </a:xfrm>
                <a:prstGeom prst="rect">
                  <a:avLst/>
                </a:prstGeom>
                <a:solidFill>
                  <a:srgbClr val="A7DD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701"/>
                    <a:buFont typeface="Arial"/>
                    <a:buNone/>
                  </a:pPr>
                  <a:endParaRPr sz="2701" b="0" i="0" u="none" strike="noStrike" cap="none">
                    <a:solidFill>
                      <a:srgbClr val="FFFFFF"/>
                    </a:solidFill>
                    <a:latin typeface="Angsana New"/>
                    <a:ea typeface="Angsana New"/>
                    <a:cs typeface="Angsana New"/>
                    <a:sym typeface="Angsana New"/>
                  </a:endParaRPr>
                </a:p>
              </p:txBody>
            </p:sp>
            <p:sp>
              <p:nvSpPr>
                <p:cNvPr id="542" name="Google Shape;542;p7"/>
                <p:cNvSpPr/>
                <p:nvPr/>
              </p:nvSpPr>
              <p:spPr>
                <a:xfrm rot="-5400000">
                  <a:off x="4424927" y="2293753"/>
                  <a:ext cx="1804559" cy="152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683" h="1075332" extrusionOk="0">
                      <a:moveTo>
                        <a:pt x="66683" y="1075332"/>
                      </a:moveTo>
                      <a:lnTo>
                        <a:pt x="0" y="0"/>
                      </a:lnTo>
                      <a:lnTo>
                        <a:pt x="1074683" y="1075332"/>
                      </a:lnTo>
                      <a:lnTo>
                        <a:pt x="66683" y="1075332"/>
                      </a:lnTo>
                      <a:close/>
                    </a:path>
                  </a:pathLst>
                </a:custGeom>
                <a:solidFill>
                  <a:srgbClr val="7BCC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701"/>
                    <a:buFont typeface="Arial"/>
                    <a:buNone/>
                  </a:pPr>
                  <a:endParaRPr sz="2701" b="0" i="0" u="none" strike="noStrike" cap="none">
                    <a:solidFill>
                      <a:srgbClr val="FFFFFF"/>
                    </a:solidFill>
                    <a:latin typeface="Angsana New"/>
                    <a:ea typeface="Angsana New"/>
                    <a:cs typeface="Angsana New"/>
                    <a:sym typeface="Angsana New"/>
                  </a:endParaRPr>
                </a:p>
              </p:txBody>
            </p:sp>
          </p:grpSp>
          <p:grpSp>
            <p:nvGrpSpPr>
              <p:cNvPr id="543" name="Google Shape;543;p7"/>
              <p:cNvGrpSpPr/>
              <p:nvPr/>
            </p:nvGrpSpPr>
            <p:grpSpPr>
              <a:xfrm>
                <a:off x="1871950" y="4085473"/>
                <a:ext cx="9328960" cy="1971199"/>
                <a:chOff x="4565995" y="3957654"/>
                <a:chExt cx="9328960" cy="1971199"/>
              </a:xfrm>
            </p:grpSpPr>
            <p:sp>
              <p:nvSpPr>
                <p:cNvPr id="544" name="Google Shape;544;p7"/>
                <p:cNvSpPr/>
                <p:nvPr/>
              </p:nvSpPr>
              <p:spPr>
                <a:xfrm>
                  <a:off x="6073180" y="4080729"/>
                  <a:ext cx="7821774" cy="1848124"/>
                </a:xfrm>
                <a:prstGeom prst="rect">
                  <a:avLst/>
                </a:prstGeom>
                <a:solidFill>
                  <a:srgbClr val="A7DD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701"/>
                    <a:buFont typeface="Arial"/>
                    <a:buNone/>
                  </a:pPr>
                  <a:endParaRPr sz="2701" b="0" i="0" u="none" strike="noStrike" cap="none">
                    <a:solidFill>
                      <a:srgbClr val="FFFFFF"/>
                    </a:solidFill>
                    <a:latin typeface="Angsana New"/>
                    <a:ea typeface="Angsana New"/>
                    <a:cs typeface="Angsana New"/>
                    <a:sym typeface="Angsana New"/>
                  </a:endParaRPr>
                </a:p>
              </p:txBody>
            </p:sp>
            <p:sp>
              <p:nvSpPr>
                <p:cNvPr id="545" name="Google Shape;545;p7"/>
                <p:cNvSpPr/>
                <p:nvPr/>
              </p:nvSpPr>
              <p:spPr>
                <a:xfrm rot="-5400000">
                  <a:off x="4333988" y="4189660"/>
                  <a:ext cx="1971199" cy="150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087" h="1075043" extrusionOk="0">
                      <a:moveTo>
                        <a:pt x="0" y="1075043"/>
                      </a:moveTo>
                      <a:lnTo>
                        <a:pt x="1069087" y="0"/>
                      </a:lnTo>
                      <a:lnTo>
                        <a:pt x="1008000" y="1075043"/>
                      </a:lnTo>
                      <a:lnTo>
                        <a:pt x="0" y="1075043"/>
                      </a:lnTo>
                      <a:close/>
                    </a:path>
                  </a:pathLst>
                </a:custGeom>
                <a:solidFill>
                  <a:srgbClr val="7BCC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701"/>
                    <a:buFont typeface="Arial"/>
                    <a:buNone/>
                  </a:pPr>
                  <a:endParaRPr sz="2701" b="0" i="0" u="none" strike="noStrike" cap="none">
                    <a:solidFill>
                      <a:srgbClr val="FFFFFF"/>
                    </a:solidFill>
                    <a:latin typeface="Angsana New"/>
                    <a:ea typeface="Angsana New"/>
                    <a:cs typeface="Angsana New"/>
                    <a:sym typeface="Angsana New"/>
                  </a:endParaRPr>
                </a:p>
              </p:txBody>
            </p:sp>
          </p:grpSp>
          <p:sp>
            <p:nvSpPr>
              <p:cNvPr id="546" name="Google Shape;546;p7"/>
              <p:cNvSpPr txBox="1"/>
              <p:nvPr/>
            </p:nvSpPr>
            <p:spPr>
              <a:xfrm>
                <a:off x="5046115" y="2730651"/>
                <a:ext cx="542730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>
                    <a:solidFill>
                      <a:schemeClr val="dk1"/>
                    </a:solidFill>
                    <a:latin typeface="Cordia New"/>
                    <a:ea typeface="Cordia New"/>
                    <a:cs typeface="Cordia New"/>
                    <a:sym typeface="Cordia New"/>
                  </a:rPr>
                  <a:t>1. ผู้เอาประกันภัยได้แถลงให้บริษัททราบ และบริษัทยินยอมรับความเสี่ยงภัย โดยไม่มีเงื่อนไขยกเว้นความคุ้มครองดังกล่าว  หรือ</a:t>
                </a:r>
                <a:endParaRPr/>
              </a:p>
            </p:txBody>
          </p:sp>
          <p:sp>
            <p:nvSpPr>
              <p:cNvPr id="547" name="Google Shape;547;p7"/>
              <p:cNvSpPr txBox="1"/>
              <p:nvPr/>
            </p:nvSpPr>
            <p:spPr>
              <a:xfrm>
                <a:off x="5065779" y="4438837"/>
                <a:ext cx="5845777" cy="1631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>
                    <a:solidFill>
                      <a:schemeClr val="dk1"/>
                    </a:solidFill>
                    <a:latin typeface="Cordia New"/>
                    <a:ea typeface="Cordia New"/>
                    <a:cs typeface="Cordia New"/>
                    <a:sym typeface="Cordia New"/>
                  </a:rPr>
                  <a:t>2. โรคเรื้อรัง การบาดเจ็บ หรือการป่วย (รวมถึงภาวะแทรกซ้อน) นั้น  ไม่ปรากฏอาการ ไม่ได้รับการตรวจรักษา หรือวินิจฉัยโดยแพทย์   หรือ ไม่ได้พบ หรือปรึกษาแพทย์ ในระยะ 5 ปี ก่อนวันที่สัญญาเพิ่มเติมเริ่มมีผลคุ้มครองเป็นครั้งแรก และในช่วงเวลา 3 ปี ตั้งแต่วันที่สัญญาเพิ่มเติมนี้เริ่มมีผลคุ้มครองเป็นครั้งแรก</a:t>
                </a:r>
                <a:endParaRPr/>
              </a:p>
            </p:txBody>
          </p:sp>
        </p:grpSp>
        <p:pic>
          <p:nvPicPr>
            <p:cNvPr id="548" name="Google Shape;548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5591" y="4622447"/>
              <a:ext cx="1347333" cy="1511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17385" y="2600120"/>
              <a:ext cx="1347333" cy="15119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0" name="Google Shape;550;p7"/>
          <p:cNvSpPr/>
          <p:nvPr/>
        </p:nvSpPr>
        <p:spPr>
          <a:xfrm>
            <a:off x="295093" y="3790289"/>
            <a:ext cx="1848464" cy="10819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เว้นแต่</a:t>
            </a:r>
            <a:endParaRPr sz="4400" b="1">
              <a:solidFill>
                <a:srgbClr val="FF0000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"/>
          <p:cNvSpPr/>
          <p:nvPr/>
        </p:nvSpPr>
        <p:spPr>
          <a:xfrm flipH="1">
            <a:off x="4234015" y="1258638"/>
            <a:ext cx="3723969" cy="697885"/>
          </a:xfrm>
          <a:prstGeom prst="ribbon">
            <a:avLst>
              <a:gd name="adj1" fmla="val 16667"/>
              <a:gd name="adj2" fmla="val 69073"/>
            </a:avLst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ขยายคำนิยาม ข้อ2</a:t>
            </a:r>
            <a:endParaRPr sz="32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56" name="Google Shape;556;p8"/>
          <p:cNvSpPr txBox="1"/>
          <p:nvPr/>
        </p:nvSpPr>
        <p:spPr>
          <a:xfrm>
            <a:off x="323529" y="34934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Arial"/>
              <a:buNone/>
            </a:pPr>
            <a:r>
              <a:rPr lang="th-TH" sz="4800" b="1">
                <a:solidFill>
                  <a:srgbClr val="0070C0"/>
                </a:solidFill>
                <a:latin typeface="Cordia New"/>
                <a:ea typeface="Cordia New"/>
                <a:cs typeface="Cordia New"/>
                <a:sym typeface="Cordia New"/>
              </a:rPr>
              <a:t>สภาพที่เป็นมาก่อนทำประกันภัย</a:t>
            </a:r>
            <a:endParaRPr/>
          </a:p>
        </p:txBody>
      </p:sp>
      <p:graphicFrame>
        <p:nvGraphicFramePr>
          <p:cNvPr id="557" name="Google Shape;557;p8"/>
          <p:cNvGraphicFramePr/>
          <p:nvPr/>
        </p:nvGraphicFramePr>
        <p:xfrm>
          <a:off x="1594026" y="249172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{AB1E7E4B-AA84-4F06-A6C5-80138778B382}</a:tableStyleId>
              </a:tblPr>
              <a:tblGrid>
                <a:gridCol w="140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00625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3A3838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solidFill>
                      <a:srgbClr val="D5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 u="none" strike="noStrike" cap="non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2016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 u="none" strike="noStrike" cap="non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2017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 u="none" strike="noStrike" cap="non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2018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 u="none" strike="noStrike" cap="non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2019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 u="none" strike="noStrike" cap="non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2020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 u="none" strike="noStrike" cap="non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2021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 u="none" strike="noStrike" cap="non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2022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 u="none" strike="noStrike" cap="non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2023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solidFill>
                      <a:srgbClr val="FF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475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>
                          <a:solidFill>
                            <a:schemeClr val="lt1"/>
                          </a:solidFill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ไม่ปรากฎอาการ ไม่ได้รับการตรวจรักษา หรือวินิจฉัยโดยแพทย์ หรือไม่ได้พบหรือปรึกษาแพทย์</a:t>
                      </a:r>
                      <a:endParaRPr sz="2400" b="1" u="none" strike="noStrike" cap="none">
                        <a:solidFill>
                          <a:schemeClr val="lt1"/>
                        </a:solidFill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58" name="Google Shape;558;p8"/>
          <p:cNvGrpSpPr/>
          <p:nvPr/>
        </p:nvGrpSpPr>
        <p:grpSpPr>
          <a:xfrm>
            <a:off x="1581773" y="2634715"/>
            <a:ext cx="8754129" cy="1938226"/>
            <a:chOff x="2189025" y="3432767"/>
            <a:chExt cx="8596585" cy="1938226"/>
          </a:xfrm>
        </p:grpSpPr>
        <p:sp>
          <p:nvSpPr>
            <p:cNvPr id="559" name="Google Shape;559;p8"/>
            <p:cNvSpPr txBox="1"/>
            <p:nvPr/>
          </p:nvSpPr>
          <p:spPr>
            <a:xfrm>
              <a:off x="2839976" y="4752945"/>
              <a:ext cx="39827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 b="1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5 ปีก่อนกรมธรรม์เริ่มมีผลคุ้มครอง</a:t>
              </a:r>
              <a:endParaRPr sz="24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560" name="Google Shape;560;p8"/>
            <p:cNvSpPr txBox="1"/>
            <p:nvPr/>
          </p:nvSpPr>
          <p:spPr>
            <a:xfrm>
              <a:off x="8273549" y="4786199"/>
              <a:ext cx="1204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 b="1">
                  <a:solidFill>
                    <a:srgbClr val="C00000"/>
                  </a:solidFill>
                  <a:latin typeface="Sarabun"/>
                  <a:ea typeface="Sarabun"/>
                  <a:cs typeface="Sarabun"/>
                  <a:sym typeface="Sarabun"/>
                </a:rPr>
                <a:t>3 ปี</a:t>
              </a:r>
              <a:endParaRPr sz="2400" b="1">
                <a:solidFill>
                  <a:srgbClr val="C00000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cxnSp>
          <p:nvCxnSpPr>
            <p:cNvPr id="561" name="Google Shape;561;p8"/>
            <p:cNvCxnSpPr/>
            <p:nvPr/>
          </p:nvCxnSpPr>
          <p:spPr>
            <a:xfrm>
              <a:off x="2210053" y="4885455"/>
              <a:ext cx="0" cy="2308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2" name="Google Shape;562;p8"/>
            <p:cNvCxnSpPr/>
            <p:nvPr/>
          </p:nvCxnSpPr>
          <p:spPr>
            <a:xfrm>
              <a:off x="2210053" y="4998413"/>
              <a:ext cx="1044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3" name="Google Shape;563;p8"/>
            <p:cNvCxnSpPr/>
            <p:nvPr/>
          </p:nvCxnSpPr>
          <p:spPr>
            <a:xfrm>
              <a:off x="10785610" y="4851040"/>
              <a:ext cx="0" cy="230833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4" name="Google Shape;564;p8"/>
            <p:cNvCxnSpPr/>
            <p:nvPr/>
          </p:nvCxnSpPr>
          <p:spPr>
            <a:xfrm>
              <a:off x="7684788" y="4663071"/>
              <a:ext cx="0" cy="707922"/>
            </a:xfrm>
            <a:prstGeom prst="straightConnector1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lg" len="lg"/>
              <a:tailEnd type="triangle" w="lg" len="lg"/>
            </a:ln>
          </p:spPr>
        </p:cxnSp>
        <p:cxnSp>
          <p:nvCxnSpPr>
            <p:cNvPr id="565" name="Google Shape;565;p8"/>
            <p:cNvCxnSpPr/>
            <p:nvPr/>
          </p:nvCxnSpPr>
          <p:spPr>
            <a:xfrm>
              <a:off x="6371303" y="5007067"/>
              <a:ext cx="1313485" cy="996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6" name="Google Shape;566;p8"/>
            <p:cNvCxnSpPr/>
            <p:nvPr/>
          </p:nvCxnSpPr>
          <p:spPr>
            <a:xfrm>
              <a:off x="7684788" y="5017032"/>
              <a:ext cx="982541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7" name="Google Shape;567;p8"/>
            <p:cNvCxnSpPr/>
            <p:nvPr/>
          </p:nvCxnSpPr>
          <p:spPr>
            <a:xfrm>
              <a:off x="9099816" y="4998413"/>
              <a:ext cx="1685791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68" name="Google Shape;568;p8"/>
            <p:cNvSpPr txBox="1"/>
            <p:nvPr/>
          </p:nvSpPr>
          <p:spPr>
            <a:xfrm>
              <a:off x="2189025" y="3432767"/>
              <a:ext cx="812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rgbClr val="3A3838"/>
                  </a:solidFill>
                  <a:latin typeface="Sarabun"/>
                  <a:ea typeface="Sarabun"/>
                  <a:cs typeface="Sarabun"/>
                  <a:sym typeface="Sarabun"/>
                </a:rPr>
                <a:t>โรคเรื้อรัง การบาดเจ็บ หรือการป่วย (รวมถึงภาวะแทรกซ้อน) นั้นไม่ปรากฎอาการ ไม่ได้รับการตรวจรักษา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rgbClr val="3A3838"/>
                  </a:solidFill>
                  <a:latin typeface="Sarabun"/>
                  <a:ea typeface="Sarabun"/>
                  <a:cs typeface="Sarabun"/>
                  <a:sym typeface="Sarabun"/>
                </a:rPr>
                <a:t>หรือวินิจฉัยโดยแพทย์ หรือไม่ได้พบ หรือปรึกษาแพทย์</a:t>
              </a:r>
              <a:endParaRPr sz="2000" b="1">
                <a:solidFill>
                  <a:srgbClr val="3A3838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</p:grpSp>
      <p:sp>
        <p:nvSpPr>
          <p:cNvPr id="569" name="Google Shape;569;p8"/>
          <p:cNvSpPr/>
          <p:nvPr/>
        </p:nvSpPr>
        <p:spPr>
          <a:xfrm>
            <a:off x="1381760" y="2313893"/>
            <a:ext cx="9154157" cy="3954827"/>
          </a:xfrm>
          <a:prstGeom prst="roundRect">
            <a:avLst>
              <a:gd name="adj" fmla="val 4738"/>
            </a:avLst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"/>
          <p:cNvSpPr txBox="1">
            <a:spLocks noGrp="1"/>
          </p:cNvSpPr>
          <p:nvPr>
            <p:ph type="body" idx="1"/>
          </p:nvPr>
        </p:nvSpPr>
        <p:spPr>
          <a:xfrm>
            <a:off x="309402" y="24797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th-TH" sz="4800" b="1">
                <a:latin typeface="Cordia New"/>
                <a:ea typeface="Cordia New"/>
                <a:cs typeface="Cordia New"/>
                <a:sym typeface="Cordia New"/>
              </a:rPr>
              <a:t>Waiting Period (ระยะเวลาที่ไม่คุ้มครอง) </a:t>
            </a:r>
            <a:endParaRPr/>
          </a:p>
        </p:txBody>
      </p:sp>
      <p:sp>
        <p:nvSpPr>
          <p:cNvPr id="575" name="Google Shape;575;p9"/>
          <p:cNvSpPr/>
          <p:nvPr/>
        </p:nvSpPr>
        <p:spPr>
          <a:xfrm>
            <a:off x="5442528" y="980488"/>
            <a:ext cx="6160191" cy="1361162"/>
          </a:xfrm>
          <a:prstGeom prst="roundRect">
            <a:avLst>
              <a:gd name="adj" fmla="val 16667"/>
            </a:avLst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dia New"/>
              <a:buNone/>
            </a:pPr>
            <a:r>
              <a:rPr lang="th-TH" sz="27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ระยะเวลาที่ไม่คุ้มครอง (Waiting Period)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dia New"/>
              <a:buNone/>
            </a:pPr>
            <a:r>
              <a:rPr lang="th-TH" sz="27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บริษัทจะไม่จ่ายผลประโยชน์ตามสัญญาเพิ่มเติมนี้ สำหรับ</a:t>
            </a:r>
            <a:endParaRPr/>
          </a:p>
        </p:txBody>
      </p:sp>
      <p:grpSp>
        <p:nvGrpSpPr>
          <p:cNvPr id="576" name="Google Shape;576;p9"/>
          <p:cNvGrpSpPr/>
          <p:nvPr/>
        </p:nvGrpSpPr>
        <p:grpSpPr>
          <a:xfrm>
            <a:off x="466334" y="1462277"/>
            <a:ext cx="4068000" cy="4068000"/>
            <a:chOff x="2514579" y="1730962"/>
            <a:chExt cx="4068000" cy="4068000"/>
          </a:xfrm>
        </p:grpSpPr>
        <p:sp>
          <p:nvSpPr>
            <p:cNvPr id="577" name="Google Shape;577;p9"/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ngsana New"/>
                <a:ea typeface="Angsana New"/>
                <a:cs typeface="Angsana New"/>
                <a:sym typeface="Angsana New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5330698"/>
              </a:avLst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endParaRPr>
            </a:p>
          </p:txBody>
        </p:sp>
      </p:grpSp>
      <p:cxnSp>
        <p:nvCxnSpPr>
          <p:cNvPr id="579" name="Google Shape;579;p9"/>
          <p:cNvCxnSpPr/>
          <p:nvPr/>
        </p:nvCxnSpPr>
        <p:spPr>
          <a:xfrm>
            <a:off x="3271531" y="1865031"/>
            <a:ext cx="2170998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580" name="Google Shape;580;p9"/>
          <p:cNvGrpSpPr/>
          <p:nvPr/>
        </p:nvGrpSpPr>
        <p:grpSpPr>
          <a:xfrm>
            <a:off x="826334" y="1822277"/>
            <a:ext cx="3348000" cy="3348000"/>
            <a:chOff x="2514579" y="1730962"/>
            <a:chExt cx="4068000" cy="4068000"/>
          </a:xfrm>
        </p:grpSpPr>
        <p:sp>
          <p:nvSpPr>
            <p:cNvPr id="581" name="Google Shape;581;p9"/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>
              <a:gsLst>
                <a:gs pos="0">
                  <a:srgbClr val="A5A5A5"/>
                </a:gs>
                <a:gs pos="100000">
                  <a:srgbClr val="F2F2F2"/>
                </a:gs>
              </a:gsLst>
              <a:lin ang="8100000" scaled="0"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ngsana New"/>
                <a:ea typeface="Angsana New"/>
                <a:cs typeface="Angsana New"/>
                <a:sym typeface="Angsana New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86081"/>
                <a:gd name="adj2" fmla="val 19188652"/>
              </a:avLst>
            </a:prstGeom>
            <a:solidFill>
              <a:srgbClr val="C9E6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endParaRPr>
            </a:p>
          </p:txBody>
        </p:sp>
      </p:grpSp>
      <p:grpSp>
        <p:nvGrpSpPr>
          <p:cNvPr id="583" name="Google Shape;583;p9"/>
          <p:cNvGrpSpPr/>
          <p:nvPr/>
        </p:nvGrpSpPr>
        <p:grpSpPr>
          <a:xfrm>
            <a:off x="1186334" y="2182277"/>
            <a:ext cx="2628000" cy="2628000"/>
            <a:chOff x="2514579" y="1730962"/>
            <a:chExt cx="4068000" cy="4068000"/>
          </a:xfrm>
        </p:grpSpPr>
        <p:sp>
          <p:nvSpPr>
            <p:cNvPr id="584" name="Google Shape;584;p9"/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ngsana New"/>
                <a:ea typeface="Angsana New"/>
                <a:cs typeface="Angsana New"/>
                <a:sym typeface="Angsana New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rgbClr val="C3FD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endParaRPr>
            </a:p>
          </p:txBody>
        </p:sp>
      </p:grpSp>
      <p:sp>
        <p:nvSpPr>
          <p:cNvPr id="586" name="Google Shape;586;p9"/>
          <p:cNvSpPr/>
          <p:nvPr/>
        </p:nvSpPr>
        <p:spPr>
          <a:xfrm>
            <a:off x="1575652" y="2571595"/>
            <a:ext cx="1849363" cy="1849363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cxnSp>
        <p:nvCxnSpPr>
          <p:cNvPr id="587" name="Google Shape;587;p9"/>
          <p:cNvCxnSpPr/>
          <p:nvPr/>
        </p:nvCxnSpPr>
        <p:spPr>
          <a:xfrm rot="10800000">
            <a:off x="3096492" y="4429133"/>
            <a:ext cx="3329700" cy="1038000"/>
          </a:xfrm>
          <a:prstGeom prst="bentConnector3">
            <a:avLst>
              <a:gd name="adj1" fmla="val 43207"/>
            </a:avLst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588" name="Google Shape;588;p9"/>
          <p:cNvSpPr/>
          <p:nvPr/>
        </p:nvSpPr>
        <p:spPr>
          <a:xfrm>
            <a:off x="5442528" y="3854508"/>
            <a:ext cx="6066827" cy="2506965"/>
          </a:xfrm>
          <a:prstGeom prst="roundRect">
            <a:avLst>
              <a:gd name="adj" fmla="val 9406"/>
            </a:avLst>
          </a:prstGeom>
          <a:solidFill>
            <a:srgbClr val="C3FD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dia New"/>
              <a:buNone/>
            </a:pPr>
            <a:r>
              <a:rPr lang="th-TH" sz="2000" b="1" i="0" u="none" strike="noStrike" cap="none">
                <a:solidFill>
                  <a:srgbClr val="000000"/>
                </a:solidFill>
                <a:latin typeface="Cordia New"/>
                <a:ea typeface="Cordia New"/>
                <a:cs typeface="Cordia New"/>
                <a:sym typeface="Cordia New"/>
              </a:rPr>
              <a:t>2. การป่วยดังต่อไปนี้ ที่เกิดขึ้นในระยะเวลา</a:t>
            </a:r>
            <a:r>
              <a:rPr lang="th-TH" sz="2000" b="1" i="0" u="none" strike="noStrike" cap="none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ไม่เกิน 120 วัน </a:t>
            </a:r>
            <a:r>
              <a:rPr lang="th-TH" sz="2000" b="1" i="0" u="none" strike="noStrike" cap="none">
                <a:solidFill>
                  <a:srgbClr val="000000"/>
                </a:solidFill>
                <a:latin typeface="Cordia New"/>
                <a:ea typeface="Cordia New"/>
                <a:cs typeface="Cordia New"/>
                <a:sym typeface="Cordia New"/>
              </a:rPr>
              <a:t>นับแต่วันเริ่มมีผลคุ้มครองตามสัญญาเพิ่มเติมนี้ หรือวันที่บริษัทอนุมัติให้เพิ่มผลประโยชน์ของสัญญาเพิ่มเติมนี้ แล้วแต่กรณีใดจะเกิดขึ้นภายหลัง</a:t>
            </a:r>
            <a:endParaRPr sz="2000" b="1" i="0" u="none" strike="noStrike" cap="none">
              <a:solidFill>
                <a:srgbClr val="000000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589" name="Google Shape;589;p9"/>
          <p:cNvSpPr txBox="1"/>
          <p:nvPr/>
        </p:nvSpPr>
        <p:spPr>
          <a:xfrm>
            <a:off x="5702203" y="5047579"/>
            <a:ext cx="2540130" cy="120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18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th-TH" sz="1800" b="1" i="0" u="none" strike="noStrike" cap="none">
                <a:solidFill>
                  <a:srgbClr val="222222"/>
                </a:solidFill>
                <a:latin typeface="Cordia New"/>
                <a:ea typeface="Cordia New"/>
                <a:cs typeface="Cordia New"/>
                <a:sym typeface="Cordia New"/>
              </a:rPr>
              <a:t>เนื้องอก ถุงน้ำ หรือมะเร็งทุกชนิด</a:t>
            </a:r>
            <a:endParaRPr/>
          </a:p>
          <a:p>
            <a:pPr marL="18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th-TH" sz="1800" b="1" i="0" u="none" strike="noStrike" cap="none">
                <a:solidFill>
                  <a:srgbClr val="222222"/>
                </a:solidFill>
                <a:latin typeface="Cordia New"/>
                <a:ea typeface="Cordia New"/>
                <a:cs typeface="Cordia New"/>
                <a:sym typeface="Cordia New"/>
              </a:rPr>
              <a:t>ริดสีดวงทวาร</a:t>
            </a:r>
            <a:endParaRPr/>
          </a:p>
          <a:p>
            <a:pPr marL="18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th-TH" sz="1800" b="1" i="0" u="none" strike="noStrike" cap="none">
                <a:solidFill>
                  <a:srgbClr val="222222"/>
                </a:solidFill>
                <a:latin typeface="Cordia New"/>
                <a:ea typeface="Cordia New"/>
                <a:cs typeface="Cordia New"/>
                <a:sym typeface="Cordia New"/>
              </a:rPr>
              <a:t>ไส้เลื่อนทุกชนิด</a:t>
            </a:r>
            <a:endParaRPr/>
          </a:p>
          <a:p>
            <a:pPr marL="18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th-TH" sz="1800" b="1" i="0" u="none" strike="noStrike" cap="none">
                <a:solidFill>
                  <a:srgbClr val="222222"/>
                </a:solidFill>
                <a:latin typeface="Cordia New"/>
                <a:ea typeface="Cordia New"/>
                <a:cs typeface="Cordia New"/>
                <a:sym typeface="Cordia New"/>
              </a:rPr>
              <a:t>ต้อเนื้อ หรือต้อกระจก </a:t>
            </a:r>
            <a:endParaRPr/>
          </a:p>
        </p:txBody>
      </p:sp>
      <p:sp>
        <p:nvSpPr>
          <p:cNvPr id="590" name="Google Shape;590;p9"/>
          <p:cNvSpPr txBox="1"/>
          <p:nvPr/>
        </p:nvSpPr>
        <p:spPr>
          <a:xfrm>
            <a:off x="8595648" y="5047578"/>
            <a:ext cx="2913708" cy="120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180000" marR="0" lvl="1" indent="-1800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th-TH" sz="1800" b="1" i="0" u="none" strike="noStrike" cap="none">
                <a:solidFill>
                  <a:srgbClr val="222222"/>
                </a:solidFill>
                <a:latin typeface="Cordia New"/>
                <a:ea typeface="Cordia New"/>
                <a:cs typeface="Cordia New"/>
                <a:sym typeface="Cordia New"/>
              </a:rPr>
              <a:t>การตัดทอนซิล หรืออดีนอยด์  </a:t>
            </a:r>
            <a:endParaRPr/>
          </a:p>
          <a:p>
            <a:pPr marL="180000" marR="0" lvl="1" indent="-1800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th-TH" sz="1800" b="1" i="0" u="none" strike="noStrike" cap="none">
                <a:solidFill>
                  <a:srgbClr val="222222"/>
                </a:solidFill>
                <a:latin typeface="Cordia New"/>
                <a:ea typeface="Cordia New"/>
                <a:cs typeface="Cordia New"/>
                <a:sym typeface="Cordia New"/>
              </a:rPr>
              <a:t>นิ่วทุกชนิด  </a:t>
            </a:r>
            <a:endParaRPr/>
          </a:p>
          <a:p>
            <a:pPr marL="180000" marR="0" lvl="1" indent="-1800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th-TH" sz="1800" b="1" i="0" u="none" strike="noStrike" cap="none">
                <a:solidFill>
                  <a:srgbClr val="222222"/>
                </a:solidFill>
                <a:latin typeface="Cordia New"/>
                <a:ea typeface="Cordia New"/>
                <a:cs typeface="Cordia New"/>
                <a:sym typeface="Cordia New"/>
              </a:rPr>
              <a:t>เส้นเลือดขอดที่ขา  </a:t>
            </a:r>
            <a:endParaRPr/>
          </a:p>
          <a:p>
            <a:pPr marL="180000" marR="0" lvl="1" indent="-1800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th-TH" sz="1800" b="1" i="0" u="none" strike="noStrike" cap="none">
                <a:solidFill>
                  <a:srgbClr val="222222"/>
                </a:solidFill>
                <a:latin typeface="Cordia New"/>
                <a:ea typeface="Cordia New"/>
                <a:cs typeface="Cordia New"/>
                <a:sym typeface="Cordia New"/>
              </a:rPr>
              <a:t>เยื่อบุโพรงมดลูกเจริญเติบโตผิดที่  </a:t>
            </a:r>
            <a:endParaRPr sz="1800" b="1" i="0" u="none" strike="noStrike" cap="none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591" name="Google Shape;5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7616" y="2760089"/>
            <a:ext cx="1585097" cy="14997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2" name="Google Shape;592;p9"/>
          <p:cNvCxnSpPr/>
          <p:nvPr/>
        </p:nvCxnSpPr>
        <p:spPr>
          <a:xfrm rot="10800000">
            <a:off x="3323540" y="2326671"/>
            <a:ext cx="3329700" cy="1038000"/>
          </a:xfrm>
          <a:prstGeom prst="bentConnector3">
            <a:avLst>
              <a:gd name="adj1" fmla="val 49999"/>
            </a:avLst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593" name="Google Shape;593;p9"/>
          <p:cNvSpPr/>
          <p:nvPr/>
        </p:nvSpPr>
        <p:spPr>
          <a:xfrm>
            <a:off x="5442529" y="2617804"/>
            <a:ext cx="6160190" cy="962387"/>
          </a:xfrm>
          <a:prstGeom prst="roundRect">
            <a:avLst>
              <a:gd name="adj" fmla="val 12571"/>
            </a:avLst>
          </a:prstGeom>
          <a:solidFill>
            <a:srgbClr val="CAEE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dia New"/>
              <a:buNone/>
            </a:pPr>
            <a:r>
              <a:rPr lang="th-TH" sz="2000" b="1" i="0" u="none" strike="noStrike" cap="none">
                <a:solidFill>
                  <a:srgbClr val="000000"/>
                </a:solidFill>
                <a:latin typeface="Cordia New"/>
                <a:ea typeface="Cordia New"/>
                <a:cs typeface="Cordia New"/>
                <a:sym typeface="Cordia New"/>
              </a:rPr>
              <a:t>1. การป่วยใดๆ ที่เกิดขึ้นในระยะเวลา</a:t>
            </a:r>
            <a:r>
              <a:rPr lang="th-TH" sz="2000" b="1" i="0" u="none" strike="noStrike" cap="none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ไม่เกิน 30 วัน </a:t>
            </a:r>
            <a:r>
              <a:rPr lang="th-TH" sz="2000" b="1" i="0" u="none" strike="noStrike" cap="none">
                <a:solidFill>
                  <a:srgbClr val="000000"/>
                </a:solidFill>
                <a:latin typeface="Cordia New"/>
                <a:ea typeface="Cordia New"/>
                <a:cs typeface="Cordia New"/>
                <a:sym typeface="Cordia New"/>
              </a:rPr>
              <a:t>นับแต่วันเริ่มมีผลคุ้มครองตามสัญญาเพิ่มเติมนี้ หรือวันที่บริษัทอนุมัติให้เพิ่มผลประโยชน์ของสัญญาเพิ่มเติมนี้ แล้วแต่กรณีใดจะเกิดขึ้นภายหลัง หรือ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2019-Medic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Custom 1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7ACFD"/>
      </a:accent1>
      <a:accent2>
        <a:srgbClr val="27ACFD"/>
      </a:accent2>
      <a:accent3>
        <a:srgbClr val="27ACFD"/>
      </a:accent3>
      <a:accent4>
        <a:srgbClr val="27ACFD"/>
      </a:accent4>
      <a:accent5>
        <a:srgbClr val="27ACFD"/>
      </a:accent5>
      <a:accent6>
        <a:srgbClr val="27ACF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tents Slide Master">
  <a:themeElements>
    <a:clrScheme name="ALLPPT-6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tents Slide Master">
  <a:themeElements>
    <a:clrScheme name="ALLPPT-COLOR-A3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ontents Slide Master">
  <a:themeElements>
    <a:clrScheme name="2019-Medic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2542</Words>
  <Application>Microsoft Office PowerPoint</Application>
  <PresentationFormat>แบบจอกว้าง</PresentationFormat>
  <Paragraphs>305</Paragraphs>
  <Slides>26</Slides>
  <Notes>26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6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8" baseType="lpstr">
      <vt:lpstr>Arial</vt:lpstr>
      <vt:lpstr>Cordia New</vt:lpstr>
      <vt:lpstr>Angsana New</vt:lpstr>
      <vt:lpstr>Calibri</vt:lpstr>
      <vt:lpstr>Tahoma</vt:lpstr>
      <vt:lpstr>Sarabun</vt:lpstr>
      <vt:lpstr>Office Theme</vt:lpstr>
      <vt:lpstr>Section Break Slide Master</vt:lpstr>
      <vt:lpstr>Contents Slide Master</vt:lpstr>
      <vt:lpstr>2_Contents Slide Master</vt:lpstr>
      <vt:lpstr>1_Contents Slide Master</vt:lpstr>
      <vt:lpstr>3_Contents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Sosittha Pongsatiansak</dc:creator>
  <cp:lastModifiedBy>Chatchawan Mungsang</cp:lastModifiedBy>
  <cp:revision>1</cp:revision>
  <dcterms:created xsi:type="dcterms:W3CDTF">2023-01-26T02:31:11Z</dcterms:created>
  <dcterms:modified xsi:type="dcterms:W3CDTF">2023-11-14T04:39:40Z</dcterms:modified>
</cp:coreProperties>
</file>