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8" r:id="rId1"/>
  </p:sldMasterIdLst>
  <p:notesMasterIdLst>
    <p:notesMasterId r:id="rId72"/>
  </p:notesMasterIdLst>
  <p:sldIdLst>
    <p:sldId id="256" r:id="rId2"/>
    <p:sldId id="323" r:id="rId3"/>
    <p:sldId id="322" r:id="rId4"/>
    <p:sldId id="257" r:id="rId5"/>
    <p:sldId id="258" r:id="rId6"/>
    <p:sldId id="259" r:id="rId7"/>
    <p:sldId id="260" r:id="rId8"/>
    <p:sldId id="262" r:id="rId9"/>
    <p:sldId id="261" r:id="rId10"/>
    <p:sldId id="264" r:id="rId11"/>
    <p:sldId id="263" r:id="rId12"/>
    <p:sldId id="265" r:id="rId13"/>
    <p:sldId id="266" r:id="rId14"/>
    <p:sldId id="267" r:id="rId15"/>
    <p:sldId id="268" r:id="rId16"/>
    <p:sldId id="270" r:id="rId17"/>
    <p:sldId id="269" r:id="rId18"/>
    <p:sldId id="271" r:id="rId19"/>
    <p:sldId id="272" r:id="rId20"/>
    <p:sldId id="288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9" r:id="rId37"/>
    <p:sldId id="324" r:id="rId38"/>
    <p:sldId id="290" r:id="rId39"/>
    <p:sldId id="291" r:id="rId40"/>
    <p:sldId id="292" r:id="rId41"/>
    <p:sldId id="294" r:id="rId42"/>
    <p:sldId id="293" r:id="rId43"/>
    <p:sldId id="296" r:id="rId44"/>
    <p:sldId id="295" r:id="rId45"/>
    <p:sldId id="297" r:id="rId46"/>
    <p:sldId id="298" r:id="rId47"/>
    <p:sldId id="299" r:id="rId48"/>
    <p:sldId id="300" r:id="rId49"/>
    <p:sldId id="301" r:id="rId50"/>
    <p:sldId id="302" r:id="rId51"/>
    <p:sldId id="309" r:id="rId52"/>
    <p:sldId id="303" r:id="rId53"/>
    <p:sldId id="304" r:id="rId54"/>
    <p:sldId id="305" r:id="rId55"/>
    <p:sldId id="306" r:id="rId56"/>
    <p:sldId id="307" r:id="rId57"/>
    <p:sldId id="308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5" r:id="rId71"/>
  </p:sldIdLst>
  <p:sldSz cx="12192000" cy="6858000"/>
  <p:notesSz cx="6858000" cy="9144000"/>
  <p:embeddedFontLst>
    <p:embeddedFont>
      <p:font typeface="Calibri" panose="020F0502020204030204" pitchFamily="34" charset="0"/>
      <p:regular r:id="rId73"/>
      <p:bold r:id="rId74"/>
      <p:italic r:id="rId75"/>
      <p:boldItalic r:id="rId76"/>
    </p:embeddedFont>
    <p:embeddedFont>
      <p:font typeface="Tw Cen MT" panose="020B0602020104020603" pitchFamily="34" charset="0"/>
      <p:regular r:id="rId77"/>
      <p:bold r:id="rId78"/>
      <p:italic r:id="rId79"/>
      <p:boldItalic r:id="rId80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357" autoAdjust="0"/>
  </p:normalViewPr>
  <p:slideViewPr>
    <p:cSldViewPr>
      <p:cViewPr varScale="1">
        <p:scale>
          <a:sx n="70" d="100"/>
          <a:sy n="70" d="100"/>
        </p:scale>
        <p:origin x="113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2.fntdata"/><Relationship Id="rId79" Type="http://schemas.openxmlformats.org/officeDocument/2006/relationships/font" Target="fonts/font7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80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3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1.fntdata"/><Relationship Id="rId78" Type="http://schemas.openxmlformats.org/officeDocument/2006/relationships/font" Target="fonts/font6.fntdata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108B57-054C-4460-B3DC-0F50A73D09CF}" type="datetimeFigureOut">
              <a:rPr lang="th-TH" smtClean="0"/>
              <a:t>23/05/66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8553E-81DB-4D36-B4AA-F3D2AE6A69B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32771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คลอดก่อนกำหนด และไม่สามารถเลี้ยงให้รอดได้</a:t>
            </a: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8553E-81DB-4D36-B4AA-F3D2AE6A69B1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75228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 of delivery </a:t>
            </a:r>
            <a:r>
              <a:rPr lang="th-TH" dirty="0"/>
              <a:t>คลอดเอง ช่วยคลอด วิธีช่วย ด่วนหรือไม่ บางครั้งอาจเป็น </a:t>
            </a:r>
            <a:r>
              <a:rPr lang="en-US" dirty="0"/>
              <a:t>PDX </a:t>
            </a:r>
            <a:r>
              <a:rPr lang="th-TH" dirty="0"/>
              <a:t>ได้</a:t>
            </a:r>
          </a:p>
          <a:p>
            <a:r>
              <a:rPr lang="en-US" dirty="0"/>
              <a:t>Outcome </a:t>
            </a:r>
            <a:r>
              <a:rPr lang="th-TH" dirty="0"/>
              <a:t>มีชีพ มีกี่คน</a:t>
            </a:r>
          </a:p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8553E-81DB-4D36-B4AA-F3D2AE6A69B1}" type="slidenum">
              <a:rPr lang="th-TH" smtClean="0"/>
              <a:t>21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5092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Crede</a:t>
            </a:r>
            <a:r>
              <a:rPr lang="en-US" dirty="0"/>
              <a:t> </a:t>
            </a:r>
            <a:r>
              <a:rPr lang="th-TH" dirty="0"/>
              <a:t>ช่วยทำคลอดรก</a:t>
            </a:r>
          </a:p>
          <a:p>
            <a:r>
              <a:rPr lang="en-US" dirty="0" err="1"/>
              <a:t>Clvicotomy</a:t>
            </a:r>
            <a:r>
              <a:rPr lang="en-US" dirty="0"/>
              <a:t>/</a:t>
            </a:r>
            <a:r>
              <a:rPr lang="en-US" dirty="0" err="1"/>
              <a:t>Cleidotomy</a:t>
            </a:r>
            <a:r>
              <a:rPr lang="en-US" dirty="0"/>
              <a:t> </a:t>
            </a:r>
            <a:r>
              <a:rPr lang="th-TH" dirty="0"/>
              <a:t>ตัดกระดูกไหปลาร้า</a:t>
            </a: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8553E-81DB-4D36-B4AA-F3D2AE6A69B1}" type="slidenum">
              <a:rPr lang="th-TH" smtClean="0"/>
              <a:t>30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26765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False </a:t>
            </a:r>
            <a:r>
              <a:rPr lang="en-US" dirty="0" err="1"/>
              <a:t>labour</a:t>
            </a:r>
            <a:r>
              <a:rPr lang="en-US" dirty="0"/>
              <a:t> </a:t>
            </a:r>
            <a:r>
              <a:rPr lang="th-TH" dirty="0"/>
              <a:t>เจ็บเตือน </a:t>
            </a:r>
            <a:r>
              <a:rPr lang="en-US" dirty="0"/>
              <a:t>term</a:t>
            </a:r>
            <a:r>
              <a:rPr lang="th-TH" dirty="0"/>
              <a:t>หรือไม่ก็ได้</a:t>
            </a:r>
            <a:endParaRPr lang="en-US" dirty="0"/>
          </a:p>
          <a:p>
            <a:r>
              <a:rPr lang="en-US" dirty="0"/>
              <a:t>Preterm </a:t>
            </a:r>
            <a:r>
              <a:rPr lang="en-US" dirty="0" err="1"/>
              <a:t>labour</a:t>
            </a:r>
            <a:r>
              <a:rPr lang="en-US" dirty="0"/>
              <a:t> </a:t>
            </a:r>
            <a:r>
              <a:rPr lang="th-TH" dirty="0"/>
              <a:t>เจ็บจริง คลอดหรือไม่ก็ได้</a:t>
            </a:r>
            <a:endParaRPr lang="en-US" dirty="0"/>
          </a:p>
          <a:p>
            <a:r>
              <a:rPr lang="en-US" dirty="0"/>
              <a:t>Preterm delivery </a:t>
            </a:r>
            <a:r>
              <a:rPr lang="th-TH" dirty="0"/>
              <a:t>คลอดก่อนกำหนด</a:t>
            </a:r>
          </a:p>
          <a:p>
            <a:r>
              <a:rPr lang="en-US" dirty="0"/>
              <a:t>Prolong pregnancy</a:t>
            </a:r>
            <a:r>
              <a:rPr lang="th-TH" dirty="0"/>
              <a:t> หรือ </a:t>
            </a:r>
            <a:r>
              <a:rPr lang="en-US" dirty="0"/>
              <a:t>Post</a:t>
            </a:r>
            <a:r>
              <a:rPr lang="en-US" baseline="0" dirty="0"/>
              <a:t> term </a:t>
            </a:r>
            <a:r>
              <a:rPr lang="en-US" dirty="0"/>
              <a:t>: O48 </a:t>
            </a:r>
            <a:r>
              <a:rPr lang="th-TH" dirty="0"/>
              <a:t>(ไม่ใช่ </a:t>
            </a:r>
            <a:r>
              <a:rPr lang="en-US" dirty="0"/>
              <a:t>Prolong </a:t>
            </a:r>
            <a:r>
              <a:rPr lang="en-US" dirty="0" err="1"/>
              <a:t>labour</a:t>
            </a:r>
            <a:r>
              <a:rPr lang="th-TH" dirty="0"/>
              <a:t>)</a:t>
            </a:r>
            <a:endParaRPr lang="en-US" dirty="0"/>
          </a:p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8553E-81DB-4D36-B4AA-F3D2AE6A69B1}" type="slidenum">
              <a:rPr lang="th-TH" smtClean="0"/>
              <a:t>32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937090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O60.3</a:t>
            </a:r>
            <a:r>
              <a:rPr lang="en-US" baseline="0" dirty="0"/>
              <a:t> </a:t>
            </a:r>
            <a:r>
              <a:rPr lang="th-TH" baseline="0" dirty="0"/>
              <a:t>ไม่มีเจ็บท้องคลอด แต่มีเหตุให้ต้องคลอดก่อนกำหนด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8553E-81DB-4D36-B4AA-F3D2AE6A69B1}" type="slidenum">
              <a:rPr lang="th-TH" smtClean="0"/>
              <a:t>35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029322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กรณี </a:t>
            </a:r>
            <a:r>
              <a:rPr lang="en-US" dirty="0"/>
              <a:t>O42.1 </a:t>
            </a:r>
            <a:r>
              <a:rPr lang="th-TH" dirty="0"/>
              <a:t>ให้ </a:t>
            </a:r>
            <a:r>
              <a:rPr lang="en-US" dirty="0"/>
              <a:t>O75.6</a:t>
            </a:r>
            <a:r>
              <a:rPr lang="th-TH" dirty="0"/>
              <a:t>(คลอดล่าช้าหลังน้ำเดิน)</a:t>
            </a:r>
            <a:endParaRPr lang="en-US" dirty="0"/>
          </a:p>
          <a:p>
            <a:r>
              <a:rPr lang="en-US" dirty="0"/>
              <a:t>O75.6 Delayed delivery after spontaneous or unspecified rupture of membrane</a:t>
            </a:r>
          </a:p>
          <a:p>
            <a:endParaRPr lang="en-US" dirty="0"/>
          </a:p>
          <a:p>
            <a:r>
              <a:rPr lang="en-US" dirty="0"/>
              <a:t>O42.2 </a:t>
            </a:r>
            <a:r>
              <a:rPr lang="th-TH" dirty="0"/>
              <a:t>เกิดในกรณี </a:t>
            </a:r>
            <a:r>
              <a:rPr lang="en-US" dirty="0"/>
              <a:t>Preterm PROM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8553E-81DB-4D36-B4AA-F3D2AE6A69B1}" type="slidenum">
              <a:rPr lang="th-TH" smtClean="0"/>
              <a:t>38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061050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เจ็บครรภ์คลอดจริง แต่ยาวนานกว่าจะคลอด</a:t>
            </a:r>
          </a:p>
          <a:p>
            <a:r>
              <a:rPr lang="th-TH" dirty="0"/>
              <a:t>มักมีความผิดปกติในการคลอด</a:t>
            </a:r>
          </a:p>
          <a:p>
            <a:r>
              <a:rPr lang="th-TH" dirty="0"/>
              <a:t>แม่ </a:t>
            </a:r>
            <a:r>
              <a:rPr lang="en-US" dirty="0"/>
              <a:t>: </a:t>
            </a:r>
            <a:r>
              <a:rPr lang="th-TH" dirty="0"/>
              <a:t>ไม่มีแรงเบ่ง มดลูกบีบตัวไม่ดี เชิงกรานแคบ</a:t>
            </a:r>
          </a:p>
          <a:p>
            <a:r>
              <a:rPr lang="th-TH" dirty="0"/>
              <a:t>เด็ก </a:t>
            </a:r>
            <a:r>
              <a:rPr lang="en-US" dirty="0"/>
              <a:t>: </a:t>
            </a:r>
            <a:r>
              <a:rPr lang="th-TH"/>
              <a:t>ตัวใหญ่ ท่าผิดปกติ</a:t>
            </a:r>
          </a:p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8553E-81DB-4D36-B4AA-F3D2AE6A69B1}" type="slidenum">
              <a:rPr lang="th-TH" smtClean="0"/>
              <a:t>39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284556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Active phase : </a:t>
            </a:r>
            <a:r>
              <a:rPr lang="th-TH" dirty="0"/>
              <a:t>เปิด </a:t>
            </a:r>
            <a:r>
              <a:rPr lang="en-US" dirty="0"/>
              <a:t>&gt; 5 cm, 3 </a:t>
            </a:r>
            <a:r>
              <a:rPr lang="th-TH" dirty="0"/>
              <a:t>ครั้ง/10 นาที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8553E-81DB-4D36-B4AA-F3D2AE6A69B1}" type="slidenum">
              <a:rPr lang="th-TH" smtClean="0"/>
              <a:t>40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63923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O62.2</a:t>
            </a:r>
            <a:r>
              <a:rPr lang="en-US" baseline="0" dirty="0"/>
              <a:t> </a:t>
            </a:r>
            <a:r>
              <a:rPr lang="th-TH" baseline="0" dirty="0"/>
              <a:t>และ </a:t>
            </a:r>
            <a:r>
              <a:rPr lang="en-US" baseline="0" dirty="0"/>
              <a:t>O</a:t>
            </a:r>
            <a:r>
              <a:rPr lang="th-TH" baseline="0" dirty="0"/>
              <a:t>62.4</a:t>
            </a:r>
            <a:r>
              <a:rPr lang="en-US" baseline="0" dirty="0"/>
              <a:t> </a:t>
            </a:r>
            <a:r>
              <a:rPr lang="th-TH" baseline="0" dirty="0"/>
              <a:t>มักเกิดในช่วง 2</a:t>
            </a:r>
            <a:r>
              <a:rPr lang="en-US" baseline="30000" dirty="0" err="1"/>
              <a:t>nd</a:t>
            </a:r>
            <a:r>
              <a:rPr lang="en-US" baseline="0" dirty="0"/>
              <a:t> stage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8553E-81DB-4D36-B4AA-F3D2AE6A69B1}" type="slidenum">
              <a:rPr lang="th-TH" smtClean="0"/>
              <a:t>44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202908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สาเหตุหลักคือ </a:t>
            </a:r>
            <a:r>
              <a:rPr lang="en-US" dirty="0"/>
              <a:t>CPD, position, presentation</a:t>
            </a:r>
          </a:p>
          <a:p>
            <a:r>
              <a:rPr lang="th-TH" dirty="0"/>
              <a:t>สนใจสาเหตุของการ </a:t>
            </a:r>
            <a:r>
              <a:rPr lang="en-US" dirty="0"/>
              <a:t>obstruction </a:t>
            </a:r>
            <a:r>
              <a:rPr lang="th-TH" dirty="0"/>
              <a:t>มากกว่า </a:t>
            </a:r>
            <a:r>
              <a:rPr lang="en-US" dirty="0"/>
              <a:t>obstruction</a:t>
            </a:r>
            <a:r>
              <a:rPr lang="th-TH" dirty="0"/>
              <a:t> ขั้นตอนไหนหรือแบบไหน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8553E-81DB-4D36-B4AA-F3D2AE6A69B1}" type="slidenum">
              <a:rPr lang="th-TH" smtClean="0"/>
              <a:t>45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447690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AST &gt; 70, LDH &gt;600</a:t>
            </a:r>
          </a:p>
          <a:p>
            <a:r>
              <a:rPr lang="en-US" dirty="0" err="1"/>
              <a:t>Plt</a:t>
            </a:r>
            <a:r>
              <a:rPr lang="en-US" dirty="0"/>
              <a:t> &lt; 100,000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8553E-81DB-4D36-B4AA-F3D2AE6A69B1}" type="slidenum">
              <a:rPr lang="th-TH" smtClean="0"/>
              <a:t>54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76605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</a:t>
            </a:r>
            <a:r>
              <a:rPr lang="th-TH" dirty="0"/>
              <a:t>เช่น การทำหัตถการต่าง </a:t>
            </a:r>
            <a:r>
              <a:rPr lang="en-US"/>
              <a:t>Trauma</a:t>
            </a:r>
            <a:r>
              <a:rPr lang="en-US" baseline="0"/>
              <a:t> </a:t>
            </a:r>
            <a:r>
              <a:rPr lang="th-TH"/>
              <a:t>แล้ว</a:t>
            </a:r>
            <a:r>
              <a:rPr lang="th-TH" dirty="0"/>
              <a:t>ทำให้เกิดการแท้งเกิดขึ้น</a:t>
            </a: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8553E-81DB-4D36-B4AA-F3D2AE6A69B1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852339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O16 </a:t>
            </a:r>
            <a:r>
              <a:rPr lang="th-TH" dirty="0"/>
              <a:t>ไม่ระบุช่วงเวลา ไม่ระบุอาการ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8553E-81DB-4D36-B4AA-F3D2AE6A69B1}" type="slidenum">
              <a:rPr lang="th-TH" smtClean="0"/>
              <a:t>56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520805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O24.9</a:t>
            </a:r>
            <a:r>
              <a:rPr lang="en-US" baseline="0" dirty="0"/>
              <a:t> </a:t>
            </a:r>
            <a:r>
              <a:rPr lang="th-TH" baseline="0" dirty="0"/>
              <a:t>ไม่ระบุรายละเอียดใดๆ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8553E-81DB-4D36-B4AA-F3D2AE6A69B1}" type="slidenum">
              <a:rPr lang="th-TH" smtClean="0"/>
              <a:t>59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117312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Third</a:t>
            </a:r>
            <a:r>
              <a:rPr lang="en-US" baseline="0" dirty="0"/>
              <a:t> stage </a:t>
            </a:r>
            <a:r>
              <a:rPr lang="th-TH" baseline="0" dirty="0"/>
              <a:t>คือช่วงที่รกจะคลอด</a:t>
            </a:r>
          </a:p>
          <a:p>
            <a:r>
              <a:rPr lang="th-TH" baseline="0" dirty="0"/>
              <a:t>เลือดออกหลังรกคลอด คือมดลูกบีบตัวไม่ดี</a:t>
            </a:r>
          </a:p>
          <a:p>
            <a:r>
              <a:rPr lang="en-US" baseline="0" dirty="0"/>
              <a:t>Delay </a:t>
            </a:r>
            <a:r>
              <a:rPr lang="th-TH" baseline="0" dirty="0"/>
              <a:t>ได้ถึง 6 </a:t>
            </a:r>
            <a:r>
              <a:rPr lang="en-US" baseline="0" dirty="0" err="1"/>
              <a:t>wk</a:t>
            </a:r>
            <a:r>
              <a:rPr lang="en-US" baseline="0" dirty="0"/>
              <a:t> </a:t>
            </a:r>
            <a:r>
              <a:rPr lang="th-TH" baseline="0" dirty="0"/>
              <a:t>สาเหตส่วนใหญ่คือมี ส่วนของรกค้างอยู่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8553E-81DB-4D36-B4AA-F3D2AE6A69B1}" type="slidenum">
              <a:rPr lang="th-TH" smtClean="0"/>
              <a:t>66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02597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8553E-81DB-4D36-B4AA-F3D2AE6A69B1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1452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O20.0 </a:t>
            </a:r>
            <a:r>
              <a:rPr lang="th-TH" dirty="0"/>
              <a:t>ยังไม่แท้ง</a:t>
            </a: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8553E-81DB-4D36-B4AA-F3D2AE6A69B1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32715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Termination : Maternal care for Condition</a:t>
            </a:r>
          </a:p>
          <a:p>
            <a:r>
              <a:rPr lang="en-US" dirty="0"/>
              <a:t>GA&gt; 20 </a:t>
            </a:r>
            <a:r>
              <a:rPr lang="en-US" dirty="0" err="1"/>
              <a:t>wk</a:t>
            </a:r>
            <a:r>
              <a:rPr lang="en-US" dirty="0"/>
              <a:t> : stillbirth vs </a:t>
            </a:r>
            <a:r>
              <a:rPr lang="en-US" dirty="0" err="1"/>
              <a:t>liveborn</a:t>
            </a:r>
            <a:endParaRPr lang="en-US" dirty="0"/>
          </a:p>
          <a:p>
            <a:r>
              <a:rPr lang="en-US" dirty="0"/>
              <a:t>Stillbirth</a:t>
            </a:r>
            <a:r>
              <a:rPr lang="en-US" baseline="0" dirty="0"/>
              <a:t> : </a:t>
            </a:r>
            <a:r>
              <a:rPr lang="th-TH" baseline="0" dirty="0"/>
              <a:t>ไม่มี</a:t>
            </a:r>
            <a:r>
              <a:rPr lang="en-US" baseline="0" dirty="0"/>
              <a:t>vital signs, </a:t>
            </a:r>
            <a:r>
              <a:rPr lang="th-TH" baseline="0" dirty="0"/>
              <a:t>หนัก</a:t>
            </a:r>
            <a:r>
              <a:rPr lang="en-US" baseline="0" dirty="0"/>
              <a:t>&gt;1000 </a:t>
            </a:r>
            <a:r>
              <a:rPr lang="th-TH" baseline="0" dirty="0"/>
              <a:t>กรัม</a:t>
            </a:r>
            <a:r>
              <a:rPr lang="en-US" baseline="0" dirty="0"/>
              <a:t>, GA&gt;28 </a:t>
            </a:r>
            <a:r>
              <a:rPr lang="en-US" baseline="0" dirty="0" err="1"/>
              <a:t>wks</a:t>
            </a:r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8553E-81DB-4D36-B4AA-F3D2AE6A69B1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98277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ทำหัตถการสำหรับท้อง</a:t>
            </a:r>
            <a:r>
              <a:rPr lang="th-TH" baseline="0" dirty="0"/>
              <a:t> หรือแท้ง</a:t>
            </a:r>
          </a:p>
          <a:p>
            <a:r>
              <a:rPr lang="th-TH" baseline="0" dirty="0"/>
              <a:t>ทำหัตถการตามหลัง </a:t>
            </a:r>
            <a:r>
              <a:rPr lang="en-US" baseline="0" dirty="0"/>
              <a:t>(refer or delay)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8553E-81DB-4D36-B4AA-F3D2AE6A69B1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69478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Miss abortion : </a:t>
            </a:r>
            <a:r>
              <a:rPr lang="th-TH" dirty="0"/>
              <a:t>แท้งค้าง</a:t>
            </a: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8553E-81DB-4D36-B4AA-F3D2AE6A69B1}" type="slidenum">
              <a:rPr lang="th-TH" smtClean="0"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7085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8553E-81DB-4D36-B4AA-F3D2AE6A69B1}" type="slidenum">
              <a:rPr lang="th-TH" smtClean="0"/>
              <a:t>18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5021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Labour</a:t>
            </a:r>
            <a:r>
              <a:rPr lang="en-US" dirty="0"/>
              <a:t> </a:t>
            </a:r>
            <a:r>
              <a:rPr lang="th-TH" dirty="0"/>
              <a:t>เจ็บท้องคลอด</a:t>
            </a:r>
          </a:p>
          <a:p>
            <a:r>
              <a:rPr lang="en-US" dirty="0"/>
              <a:t>Delivery </a:t>
            </a:r>
            <a:r>
              <a:rPr lang="th-TH" dirty="0"/>
              <a:t>คลอดลูก</a:t>
            </a: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8553E-81DB-4D36-B4AA-F3D2AE6A69B1}" type="slidenum">
              <a:rPr lang="th-TH" smtClean="0"/>
              <a:t>20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07354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650D3-6E23-40D0-A252-F616C37210FD}" type="datetimeFigureOut">
              <a:rPr lang="th-TH" smtClean="0"/>
              <a:t>23/05/66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0D270-4656-41F2-8EF1-18081927E2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02088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650D3-6E23-40D0-A252-F616C37210FD}" type="datetimeFigureOut">
              <a:rPr lang="th-TH" smtClean="0"/>
              <a:t>23/05/66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0D270-4656-41F2-8EF1-18081927E2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54363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650D3-6E23-40D0-A252-F616C37210FD}" type="datetimeFigureOut">
              <a:rPr lang="th-TH" smtClean="0"/>
              <a:t>23/05/66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0D270-4656-41F2-8EF1-18081927E2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4034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650D3-6E23-40D0-A252-F616C37210FD}" type="datetimeFigureOut">
              <a:rPr lang="th-TH" smtClean="0"/>
              <a:t>23/05/66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0D270-4656-41F2-8EF1-18081927E216}" type="slidenum">
              <a:rPr lang="th-TH" smtClean="0"/>
              <a:t>‹#›</a:t>
            </a:fld>
            <a:endParaRPr lang="th-TH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44265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650D3-6E23-40D0-A252-F616C37210FD}" type="datetimeFigureOut">
              <a:rPr lang="th-TH" smtClean="0"/>
              <a:t>23/05/66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0D270-4656-41F2-8EF1-18081927E2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574333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650D3-6E23-40D0-A252-F616C37210FD}" type="datetimeFigureOut">
              <a:rPr lang="th-TH" smtClean="0"/>
              <a:t>23/05/66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0D270-4656-41F2-8EF1-18081927E2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83174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650D3-6E23-40D0-A252-F616C37210FD}" type="datetimeFigureOut">
              <a:rPr lang="th-TH" smtClean="0"/>
              <a:t>23/05/66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0D270-4656-41F2-8EF1-18081927E2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88779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650D3-6E23-40D0-A252-F616C37210FD}" type="datetimeFigureOut">
              <a:rPr lang="th-TH" smtClean="0"/>
              <a:t>23/05/66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0D270-4656-41F2-8EF1-18081927E2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25772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650D3-6E23-40D0-A252-F616C37210FD}" type="datetimeFigureOut">
              <a:rPr lang="th-TH" smtClean="0"/>
              <a:t>23/05/66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0D270-4656-41F2-8EF1-18081927E2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93380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650D3-6E23-40D0-A252-F616C37210FD}" type="datetimeFigureOut">
              <a:rPr lang="th-TH" smtClean="0"/>
              <a:t>23/05/66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0D270-4656-41F2-8EF1-18081927E2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60963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650D3-6E23-40D0-A252-F616C37210FD}" type="datetimeFigureOut">
              <a:rPr lang="th-TH" smtClean="0"/>
              <a:t>23/05/66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0D270-4656-41F2-8EF1-18081927E2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96584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650D3-6E23-40D0-A252-F616C37210FD}" type="datetimeFigureOut">
              <a:rPr lang="th-TH" smtClean="0"/>
              <a:t>23/05/66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0D270-4656-41F2-8EF1-18081927E2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99383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650D3-6E23-40D0-A252-F616C37210FD}" type="datetimeFigureOut">
              <a:rPr lang="th-TH" smtClean="0"/>
              <a:t>23/05/66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0D270-4656-41F2-8EF1-18081927E2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16037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650D3-6E23-40D0-A252-F616C37210FD}" type="datetimeFigureOut">
              <a:rPr lang="th-TH" smtClean="0"/>
              <a:t>23/05/66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0D270-4656-41F2-8EF1-18081927E2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19650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650D3-6E23-40D0-A252-F616C37210FD}" type="datetimeFigureOut">
              <a:rPr lang="th-TH" smtClean="0"/>
              <a:t>23/05/66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0D270-4656-41F2-8EF1-18081927E2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16060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650D3-6E23-40D0-A252-F616C37210FD}" type="datetimeFigureOut">
              <a:rPr lang="th-TH" smtClean="0"/>
              <a:t>23/05/66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0D270-4656-41F2-8EF1-18081927E2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12096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650D3-6E23-40D0-A252-F616C37210FD}" type="datetimeFigureOut">
              <a:rPr lang="th-TH" smtClean="0"/>
              <a:t>23/05/66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0D270-4656-41F2-8EF1-18081927E2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38614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54650D3-6E23-40D0-A252-F616C37210FD}" type="datetimeFigureOut">
              <a:rPr lang="th-TH" smtClean="0"/>
              <a:t>23/05/66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340D270-4656-41F2-8EF1-18081927E21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34514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Pregnancy, Childbirth and </a:t>
            </a:r>
            <a:r>
              <a:rPr lang="en-US" dirty="0" err="1"/>
              <a:t>Pureperium</a:t>
            </a:r>
            <a:endParaRPr lang="th-TH" dirty="0"/>
          </a:p>
        </p:txBody>
      </p:sp>
      <p:sp>
        <p:nvSpPr>
          <p:cNvPr id="4" name="TextBox 3"/>
          <p:cNvSpPr txBox="1"/>
          <p:nvPr/>
        </p:nvSpPr>
        <p:spPr>
          <a:xfrm>
            <a:off x="8184232" y="5661248"/>
            <a:ext cx="35750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000" dirty="0"/>
              <a:t>นพ.</a:t>
            </a:r>
            <a:r>
              <a:rPr lang="th-TH" sz="2000" dirty="0" err="1"/>
              <a:t>กรกฤษณ์</a:t>
            </a:r>
            <a:r>
              <a:rPr lang="th-TH" sz="2000" dirty="0"/>
              <a:t> </a:t>
            </a:r>
            <a:r>
              <a:rPr lang="th-TH" sz="2000" dirty="0" err="1"/>
              <a:t>เลาห</a:t>
            </a:r>
            <a:r>
              <a:rPr lang="th-TH" sz="2000" dirty="0"/>
              <a:t>ศักดิ์ประสิทธิ์</a:t>
            </a:r>
          </a:p>
          <a:p>
            <a:pPr algn="ctr"/>
            <a:r>
              <a:rPr lang="th-TH" sz="2000" dirty="0"/>
              <a:t>นายแพทย์ชำนาญการพิเศษ</a:t>
            </a:r>
          </a:p>
          <a:p>
            <a:pPr algn="ctr"/>
            <a:r>
              <a:rPr lang="th-TH" sz="2000" dirty="0"/>
              <a:t>กลุ่มงานศัลยกรรม โรงพยาบาลสวรรค์ประชารักษ์</a:t>
            </a:r>
          </a:p>
        </p:txBody>
      </p:sp>
    </p:spTree>
    <p:extLst>
      <p:ext uri="{BB962C8B-B14F-4D97-AF65-F5344CB8AC3E}">
        <p14:creationId xmlns:p14="http://schemas.microsoft.com/office/powerpoint/2010/main" val="1042273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MEDICAL ABORTION</a:t>
            </a:r>
            <a:endParaRPr lang="th-TH" dirty="0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07452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3775" y="260648"/>
            <a:ext cx="10364451" cy="1596177"/>
          </a:xfrm>
        </p:spPr>
        <p:txBody>
          <a:bodyPr/>
          <a:lstStyle/>
          <a:p>
            <a:r>
              <a:rPr lang="en-US" dirty="0"/>
              <a:t>Medical Abortion</a:t>
            </a:r>
            <a:endParaRPr lang="th-TH" dirty="0"/>
          </a:p>
        </p:txBody>
      </p:sp>
      <p:sp>
        <p:nvSpPr>
          <p:cNvPr id="4" name="TextBox 3"/>
          <p:cNvSpPr txBox="1"/>
          <p:nvPr/>
        </p:nvSpPr>
        <p:spPr>
          <a:xfrm>
            <a:off x="1775520" y="1628801"/>
            <a:ext cx="62357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Therapeutic abortion / Legal abortion / Medical abortion</a:t>
            </a:r>
          </a:p>
          <a:p>
            <a:r>
              <a:rPr lang="en-US" sz="2000" dirty="0"/>
              <a:t>• </a:t>
            </a:r>
            <a:r>
              <a:rPr lang="th-TH" sz="2000" dirty="0"/>
              <a:t>การทำแท้งที่มีข้อบ่งชี้ทางการแพทย์ด้วยวิธีการชักนำให้สิ้นสุดการตั้งครรภ์</a:t>
            </a:r>
          </a:p>
          <a:p>
            <a:r>
              <a:rPr lang="th-TH" sz="2000" dirty="0"/>
              <a:t>• ให้ระบุเหตุที่ต้องชักนำให้แท้ง เช่น ความพิการของทารกในครรภ์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75521" y="3356993"/>
            <a:ext cx="52309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Termination of pregnancy </a:t>
            </a:r>
          </a:p>
          <a:p>
            <a:r>
              <a:rPr lang="en-US" sz="2000" b="1" dirty="0"/>
              <a:t>• </a:t>
            </a:r>
            <a:r>
              <a:rPr lang="th-TH" sz="2000" dirty="0"/>
              <a:t>การทำให้สิ้นสุดการตั้งครรภ์เมื่ออายุครรภ์ครบ 20 สัปดาห์หรือมากกว่า </a:t>
            </a:r>
          </a:p>
          <a:p>
            <a:r>
              <a:rPr lang="th-TH" sz="2000" dirty="0"/>
              <a:t>• ไม่รวมกรณีที่ทารกในครรภ์เสียชีวิตแล้ว [การตั้งครรภ์สิ้นสุด] </a:t>
            </a:r>
          </a:p>
          <a:p>
            <a:r>
              <a:rPr lang="th-TH" sz="2000" dirty="0"/>
              <a:t>• ให้บันทึกเหตุที่ต้องทำให้สิ้นสุดการตั้งครรภ์เป็นการวินิจฉัยหลัก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26074" y="1674966"/>
            <a:ext cx="2268250" cy="923330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GA &lt;20 weeks</a:t>
            </a:r>
          </a:p>
          <a:p>
            <a:r>
              <a:rPr lang="en-US" sz="1800" dirty="0" err="1">
                <a:solidFill>
                  <a:schemeClr val="bg1"/>
                </a:solidFill>
              </a:rPr>
              <a:t>PDx</a:t>
            </a:r>
            <a:r>
              <a:rPr lang="en-US" sz="1800" dirty="0">
                <a:solidFill>
                  <a:schemeClr val="bg1"/>
                </a:solidFill>
              </a:rPr>
              <a:t>: Medical abortion</a:t>
            </a:r>
          </a:p>
          <a:p>
            <a:r>
              <a:rPr lang="en-US" sz="1800" dirty="0" err="1">
                <a:solidFill>
                  <a:schemeClr val="bg1"/>
                </a:solidFill>
              </a:rPr>
              <a:t>SDx</a:t>
            </a:r>
            <a:r>
              <a:rPr lang="en-US" sz="1800" dirty="0">
                <a:solidFill>
                  <a:schemeClr val="bg1"/>
                </a:solidFill>
              </a:rPr>
              <a:t>: Reason for Rx</a:t>
            </a:r>
            <a:endParaRPr lang="th-TH" sz="1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10422" y="3557046"/>
            <a:ext cx="1939057" cy="92333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GA &gt;20 weeks</a:t>
            </a:r>
          </a:p>
          <a:p>
            <a:r>
              <a:rPr lang="en-US" sz="1800" dirty="0" err="1">
                <a:solidFill>
                  <a:schemeClr val="bg1"/>
                </a:solidFill>
              </a:rPr>
              <a:t>PDx</a:t>
            </a:r>
            <a:r>
              <a:rPr lang="en-US" sz="1800" dirty="0">
                <a:solidFill>
                  <a:schemeClr val="bg1"/>
                </a:solidFill>
              </a:rPr>
              <a:t>: Reason for Rx</a:t>
            </a:r>
          </a:p>
          <a:p>
            <a:r>
              <a:rPr lang="en-US" sz="1800" dirty="0" err="1">
                <a:solidFill>
                  <a:schemeClr val="bg1"/>
                </a:solidFill>
              </a:rPr>
              <a:t>SDx</a:t>
            </a:r>
            <a:r>
              <a:rPr lang="en-US" sz="1800" dirty="0">
                <a:solidFill>
                  <a:schemeClr val="bg1"/>
                </a:solidFill>
              </a:rPr>
              <a:t>: -</a:t>
            </a:r>
            <a:endParaRPr lang="th-TH" sz="1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23177" y="5437502"/>
            <a:ext cx="8260595" cy="707886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*</a:t>
            </a:r>
            <a:r>
              <a:rPr lang="th-TH" sz="4000" dirty="0">
                <a:solidFill>
                  <a:srgbClr val="FF0000"/>
                </a:solidFill>
              </a:rPr>
              <a:t>ตรวจสอบอายุครรภ์</a:t>
            </a:r>
            <a:r>
              <a:rPr lang="en-US" sz="4000" dirty="0">
                <a:solidFill>
                  <a:srgbClr val="FF0000"/>
                </a:solidFill>
              </a:rPr>
              <a:t>, </a:t>
            </a:r>
            <a:r>
              <a:rPr lang="th-TH" sz="4000" dirty="0">
                <a:solidFill>
                  <a:srgbClr val="FF0000"/>
                </a:solidFill>
              </a:rPr>
              <a:t>สัญญาณชีพ และน้ำหนักแรกคลอด</a:t>
            </a:r>
          </a:p>
        </p:txBody>
      </p:sp>
    </p:spTree>
    <p:extLst>
      <p:ext uri="{BB962C8B-B14F-4D97-AF65-F5344CB8AC3E}">
        <p14:creationId xmlns:p14="http://schemas.microsoft.com/office/powerpoint/2010/main" val="1307578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1424" y="188640"/>
            <a:ext cx="10364451" cy="981684"/>
          </a:xfrm>
        </p:spPr>
        <p:txBody>
          <a:bodyPr/>
          <a:lstStyle/>
          <a:p>
            <a:r>
              <a:rPr lang="th-TH" dirty="0"/>
              <a:t>หัตถการ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3"/>
          </p:nvPr>
        </p:nvSpPr>
        <p:spPr>
          <a:xfrm>
            <a:off x="1451483" y="1340768"/>
            <a:ext cx="9284331" cy="4525963"/>
          </a:xfrm>
        </p:spPr>
        <p:txBody>
          <a:bodyPr>
            <a:noAutofit/>
          </a:bodyPr>
          <a:lstStyle/>
          <a:p>
            <a:r>
              <a:rPr lang="en-US" sz="2800" b="1" dirty="0"/>
              <a:t>Medical termination of pregnancy [MTOP]</a:t>
            </a:r>
          </a:p>
          <a:p>
            <a:pPr lvl="1"/>
            <a:r>
              <a:rPr lang="en-US" sz="2400" dirty="0"/>
              <a:t>Prostaglandin suppository </a:t>
            </a:r>
            <a:r>
              <a:rPr lang="th-TH" sz="2400" dirty="0"/>
              <a:t>เป็นการเหน็บยาในช่องคลอด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b="1" dirty="0"/>
              <a:t>Surgical termination of pregnancy [STOP]</a:t>
            </a:r>
          </a:p>
          <a:p>
            <a:pPr lvl="1"/>
            <a:r>
              <a:rPr lang="en-US" sz="2400" dirty="0"/>
              <a:t>Menstrual extraction </a:t>
            </a:r>
            <a:r>
              <a:rPr lang="th-TH" sz="2400" dirty="0"/>
              <a:t>เป็นการดูดเนื้อเยื่อในโพรงมดลูกออกด้วยกระบอก</a:t>
            </a:r>
            <a:r>
              <a:rPr lang="th-TH" sz="2400" dirty="0" err="1"/>
              <a:t>สูญญากาศ</a:t>
            </a:r>
            <a:r>
              <a:rPr lang="th-TH" sz="2400" dirty="0"/>
              <a:t>[</a:t>
            </a:r>
            <a:r>
              <a:rPr lang="en-US" sz="2400" dirty="0"/>
              <a:t>manual vacuum aspiration]</a:t>
            </a:r>
          </a:p>
          <a:p>
            <a:pPr lvl="1"/>
            <a:r>
              <a:rPr lang="en-US" sz="2400" dirty="0"/>
              <a:t>Aspiration curettage </a:t>
            </a:r>
            <a:r>
              <a:rPr lang="th-TH" sz="2400" dirty="0"/>
              <a:t>เป็นการดูดเนื้อเยื่อในโพรงมดลูกออกด้วยเครื่องดูด</a:t>
            </a:r>
            <a:endParaRPr lang="en-US" sz="2400" dirty="0"/>
          </a:p>
          <a:p>
            <a:pPr lvl="1"/>
            <a:r>
              <a:rPr lang="en-US" sz="2400" dirty="0"/>
              <a:t>Dilatation and curettage </a:t>
            </a:r>
            <a:r>
              <a:rPr lang="th-TH" sz="2400" dirty="0"/>
              <a:t>เป็นการขูดเอาชิ้นส่วนในโพรงมดลูก</a:t>
            </a:r>
          </a:p>
          <a:p>
            <a:pPr lvl="1"/>
            <a:r>
              <a:rPr lang="en-US" sz="2400" dirty="0"/>
              <a:t>Intrauterine injection </a:t>
            </a:r>
            <a:r>
              <a:rPr lang="th-TH" sz="2400" dirty="0"/>
              <a:t>เป็นการฉีดน้ำเกลือเข้มข้นเข้าในถุงน้ำคร่ำผ่านทางหน้าท้อง</a:t>
            </a:r>
          </a:p>
        </p:txBody>
      </p:sp>
    </p:spTree>
    <p:extLst>
      <p:ext uri="{BB962C8B-B14F-4D97-AF65-F5344CB8AC3E}">
        <p14:creationId xmlns:p14="http://schemas.microsoft.com/office/powerpoint/2010/main" val="815459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8" t="24908" r="18736" b="16191"/>
          <a:stretch/>
        </p:blipFill>
        <p:spPr bwMode="auto">
          <a:xfrm>
            <a:off x="263352" y="332656"/>
            <a:ext cx="11641116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1065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Failed Attempted Abortion</a:t>
            </a:r>
            <a:br>
              <a:rPr lang="en-US" dirty="0"/>
            </a:br>
            <a:r>
              <a:rPr lang="en-US" sz="1800" dirty="0"/>
              <a:t>Failed Medical Abortion</a:t>
            </a:r>
            <a:endParaRPr lang="th-TH" sz="1800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3"/>
          </p:nvPr>
        </p:nvSpPr>
        <p:spPr>
          <a:xfrm>
            <a:off x="913774" y="1988840"/>
            <a:ext cx="10363826" cy="4032448"/>
          </a:xfrm>
        </p:spPr>
        <p:txBody>
          <a:bodyPr>
            <a:normAutofit lnSpcReduction="10000"/>
          </a:bodyPr>
          <a:lstStyle/>
          <a:p>
            <a:r>
              <a:rPr lang="th-TH" sz="2800" dirty="0"/>
              <a:t>ไม่มีการคลอด</a:t>
            </a:r>
          </a:p>
          <a:p>
            <a:endParaRPr lang="th-TH" sz="2800" dirty="0"/>
          </a:p>
          <a:p>
            <a:r>
              <a:rPr lang="th-TH" sz="2800" dirty="0"/>
              <a:t>ทารกมีชีวิตในครรภ์</a:t>
            </a:r>
          </a:p>
          <a:p>
            <a:endParaRPr lang="th-TH" sz="2800" dirty="0"/>
          </a:p>
          <a:p>
            <a:r>
              <a:rPr lang="th-TH" sz="2800" dirty="0"/>
              <a:t>มีภาวะแทรกซ้อนหรือไม่</a:t>
            </a:r>
          </a:p>
          <a:p>
            <a:pPr lvl="1"/>
            <a:r>
              <a:rPr lang="en-US" sz="2400" dirty="0"/>
              <a:t>Failed therapeutic abortion</a:t>
            </a:r>
          </a:p>
          <a:p>
            <a:pPr lvl="1"/>
            <a:r>
              <a:rPr lang="en-US" sz="2400" dirty="0"/>
              <a:t>Failed attempt abortion with </a:t>
            </a:r>
            <a:r>
              <a:rPr lang="en-US" sz="2400" i="1" dirty="0"/>
              <a:t>complication</a:t>
            </a:r>
            <a:endParaRPr lang="th-TH" sz="2400" i="1" dirty="0"/>
          </a:p>
        </p:txBody>
      </p:sp>
    </p:spTree>
    <p:extLst>
      <p:ext uri="{BB962C8B-B14F-4D97-AF65-F5344CB8AC3E}">
        <p14:creationId xmlns:p14="http://schemas.microsoft.com/office/powerpoint/2010/main" val="780169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E0CA6D9-EA53-E6C2-4FC8-4C0907FE1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0"/>
            <a:ext cx="10364451" cy="1424777"/>
          </a:xfrm>
        </p:spPr>
        <p:txBody>
          <a:bodyPr/>
          <a:lstStyle/>
          <a:p>
            <a:r>
              <a:rPr lang="en-US" dirty="0"/>
              <a:t>Other Abortion</a:t>
            </a:r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D25C0CFD-04BE-8926-4B4C-0E0EA7817B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3212" y="1484784"/>
            <a:ext cx="10972800" cy="3271094"/>
          </a:xfrm>
        </p:spPr>
        <p:txBody>
          <a:bodyPr>
            <a:normAutofit/>
          </a:bodyPr>
          <a:lstStyle/>
          <a:p>
            <a:r>
              <a:rPr lang="th-TH" sz="2800" dirty="0"/>
              <a:t>สาเหตุอื่นๆ</a:t>
            </a:r>
          </a:p>
          <a:p>
            <a:pPr lvl="1"/>
            <a:r>
              <a:rPr lang="th-TH" sz="2400" dirty="0"/>
              <a:t>หัตถการ </a:t>
            </a:r>
            <a:r>
              <a:rPr lang="en-US" sz="2400" dirty="0"/>
              <a:t>: Amniocentesis</a:t>
            </a:r>
          </a:p>
          <a:p>
            <a:pPr lvl="1"/>
            <a:r>
              <a:rPr lang="th-TH" sz="2400" dirty="0"/>
              <a:t>อุบัติเหตุ</a:t>
            </a:r>
          </a:p>
          <a:p>
            <a:pPr lvl="1"/>
            <a:r>
              <a:rPr lang="en-US" sz="2400" dirty="0"/>
              <a:t>Illegal abortion</a:t>
            </a:r>
          </a:p>
          <a:p>
            <a:pPr lvl="1"/>
            <a:endParaRPr lang="en-US" sz="2400" dirty="0"/>
          </a:p>
          <a:p>
            <a:r>
              <a:rPr lang="th-TH" sz="2800" dirty="0"/>
              <a:t>บันทึกสาเหตุชักนำ</a:t>
            </a:r>
            <a:endParaRPr lang="en-US" sz="2800" dirty="0"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6E21AEE5-B705-3836-6DD3-A6982966A5E3}"/>
              </a:ext>
            </a:extLst>
          </p:cNvPr>
          <p:cNvSpPr txBox="1"/>
          <p:nvPr/>
        </p:nvSpPr>
        <p:spPr>
          <a:xfrm>
            <a:off x="3276959" y="4666774"/>
            <a:ext cx="56380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O05 Other abortion</a:t>
            </a:r>
          </a:p>
          <a:p>
            <a:r>
              <a:rPr lang="en-US" sz="4000" b="1" dirty="0"/>
              <a:t>O06 Unspecified abortion</a:t>
            </a:r>
            <a:endParaRPr lang="th-TH" sz="4000" b="1" dirty="0"/>
          </a:p>
        </p:txBody>
      </p:sp>
    </p:spTree>
    <p:extLst>
      <p:ext uri="{BB962C8B-B14F-4D97-AF65-F5344CB8AC3E}">
        <p14:creationId xmlns:p14="http://schemas.microsoft.com/office/powerpoint/2010/main" val="349583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2E34463-8463-EDF6-D859-75BCA92C9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Abnormal Product of Conception</a:t>
            </a:r>
            <a:endParaRPr lang="th-TH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06A93887-F8C2-A046-2F33-5204E4A79CAD}"/>
              </a:ext>
            </a:extLst>
          </p:cNvPr>
          <p:cNvSpPr txBox="1"/>
          <p:nvPr/>
        </p:nvSpPr>
        <p:spPr>
          <a:xfrm>
            <a:off x="1236635" y="2214694"/>
            <a:ext cx="971872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O01.-  </a:t>
            </a:r>
            <a:r>
              <a:rPr lang="en-US" dirty="0" err="1"/>
              <a:t>Hydratidiform</a:t>
            </a:r>
            <a:r>
              <a:rPr lang="en-US" dirty="0"/>
              <a:t> mole</a:t>
            </a:r>
          </a:p>
          <a:p>
            <a:endParaRPr lang="en-US" dirty="0"/>
          </a:p>
          <a:p>
            <a:r>
              <a:rPr lang="en-US" dirty="0"/>
              <a:t>O02    Other abnormal product of conception</a:t>
            </a:r>
          </a:p>
          <a:p>
            <a:pPr lvl="2"/>
            <a:r>
              <a:rPr lang="en-US" dirty="0"/>
              <a:t>	  O02.0  Blighted ovum</a:t>
            </a:r>
          </a:p>
          <a:p>
            <a:pPr lvl="2"/>
            <a:r>
              <a:rPr lang="en-US" dirty="0"/>
              <a:t>           O02.1  Missed abortion</a:t>
            </a:r>
          </a:p>
          <a:p>
            <a:pPr lvl="2"/>
            <a:r>
              <a:rPr lang="en-US" dirty="0"/>
              <a:t>           O02.8  Other abnormal product of conception</a:t>
            </a:r>
          </a:p>
          <a:p>
            <a:pPr lvl="2"/>
            <a:r>
              <a:rPr lang="en-US" dirty="0"/>
              <a:t>           O02.9  abnormal product of conception, unspecified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104609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A2B0EC8-6CEE-ADDB-F34B-E1FDEBABA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Missed Abortion</a:t>
            </a:r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A4939649-581A-B976-234C-6903915FA7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600201"/>
            <a:ext cx="5198368" cy="4525963"/>
          </a:xfrm>
        </p:spPr>
        <p:txBody>
          <a:bodyPr>
            <a:normAutofit/>
          </a:bodyPr>
          <a:lstStyle/>
          <a:p>
            <a:r>
              <a:rPr lang="th-TH" sz="2400" dirty="0"/>
              <a:t>แท้งค้าง</a:t>
            </a:r>
          </a:p>
          <a:p>
            <a:endParaRPr lang="th-TH" sz="2400" dirty="0"/>
          </a:p>
          <a:p>
            <a:r>
              <a:rPr lang="th-TH" sz="2400" dirty="0"/>
              <a:t>ทารกเสียชีวิตในครรภ์ก่อน </a:t>
            </a:r>
            <a:r>
              <a:rPr lang="en-US" sz="2400" dirty="0"/>
              <a:t>20 </a:t>
            </a:r>
            <a:r>
              <a:rPr lang="th-TH" sz="2400" dirty="0"/>
              <a:t>สัปดาห์ โดยปากมดลูกยังปิดอยู่</a:t>
            </a:r>
          </a:p>
          <a:p>
            <a:endParaRPr lang="th-TH" sz="2400" dirty="0"/>
          </a:p>
          <a:p>
            <a:r>
              <a:rPr lang="th-TH" sz="2400" dirty="0"/>
              <a:t>วินิจฉัย</a:t>
            </a:r>
          </a:p>
          <a:p>
            <a:pPr lvl="1"/>
            <a:r>
              <a:rPr lang="en-US" sz="2000" dirty="0"/>
              <a:t>PV : </a:t>
            </a:r>
            <a:r>
              <a:rPr lang="en-US" sz="2000" dirty="0" err="1"/>
              <a:t>Os</a:t>
            </a:r>
            <a:r>
              <a:rPr lang="en-US" sz="2000" dirty="0"/>
              <a:t> close, Closed cervix</a:t>
            </a:r>
          </a:p>
          <a:p>
            <a:pPr lvl="1"/>
            <a:r>
              <a:rPr lang="en-US" sz="2000" dirty="0"/>
              <a:t>U/S : No FHS</a:t>
            </a:r>
            <a:endParaRPr lang="th-TH" sz="2000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D8E5735A-51BF-D137-8D15-26A79F9A82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19" t="50000" r="44684" b="33333"/>
          <a:stretch/>
        </p:blipFill>
        <p:spPr>
          <a:xfrm>
            <a:off x="5807968" y="2241514"/>
            <a:ext cx="6142858" cy="226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65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33EF4D3-9EB0-B5A7-3DB8-1F1724D64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32623"/>
            <a:ext cx="10364451" cy="1236137"/>
          </a:xfrm>
        </p:spPr>
        <p:txBody>
          <a:bodyPr/>
          <a:lstStyle/>
          <a:p>
            <a:r>
              <a:rPr lang="en-US" dirty="0"/>
              <a:t>Ectopic Pregnancy</a:t>
            </a:r>
            <a:endParaRPr lang="th-TH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E336AEF8-57B5-AFA3-6FF0-5170987508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91" t="34250" r="53543" b="17450"/>
          <a:stretch/>
        </p:blipFill>
        <p:spPr>
          <a:xfrm>
            <a:off x="913775" y="1268760"/>
            <a:ext cx="6336704" cy="51138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64152" y="3364010"/>
            <a:ext cx="4523995" cy="92333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th-TH" sz="5400" b="1" dirty="0"/>
              <a:t>ตำแหน่งที่มีการฝังตัว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072799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1BBD913-7111-03A9-4D17-5DDEC6EFD9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800" dirty="0"/>
              <a:t>Delivery</a:t>
            </a:r>
            <a:endParaRPr lang="th-TH" sz="8800" dirty="0"/>
          </a:p>
        </p:txBody>
      </p:sp>
    </p:spTree>
    <p:extLst>
      <p:ext uri="{BB962C8B-B14F-4D97-AF65-F5344CB8AC3E}">
        <p14:creationId xmlns:p14="http://schemas.microsoft.com/office/powerpoint/2010/main" val="2505298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Record &amp; Sign</a:t>
            </a:r>
          </a:p>
          <a:p>
            <a:endParaRPr lang="en-US" dirty="0"/>
          </a:p>
          <a:p>
            <a:r>
              <a:rPr lang="en-US" dirty="0"/>
              <a:t>Details &amp; Evidence</a:t>
            </a:r>
          </a:p>
          <a:p>
            <a:endParaRPr lang="en-US" dirty="0"/>
          </a:p>
          <a:p>
            <a:r>
              <a:rPr lang="en-US" dirty="0"/>
              <a:t>Treatment</a:t>
            </a:r>
          </a:p>
          <a:p>
            <a:endParaRPr lang="en-US" dirty="0"/>
          </a:p>
          <a:p>
            <a:r>
              <a:rPr lang="en-US" dirty="0"/>
              <a:t>About ICD10 and ICD9</a:t>
            </a:r>
          </a:p>
        </p:txBody>
      </p:sp>
    </p:spTree>
    <p:extLst>
      <p:ext uri="{BB962C8B-B14F-4D97-AF65-F5344CB8AC3E}">
        <p14:creationId xmlns:p14="http://schemas.microsoft.com/office/powerpoint/2010/main" val="41609200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27B0A2D-50A8-0414-5478-1B8C557816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5520" y="2564904"/>
            <a:ext cx="8689976" cy="117308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6600" dirty="0"/>
              <a:t>Delivery </a:t>
            </a:r>
            <a:r>
              <a:rPr lang="en-US" sz="2800" dirty="0"/>
              <a:t>vs</a:t>
            </a:r>
            <a:r>
              <a:rPr lang="en-US" sz="6600" dirty="0"/>
              <a:t> </a:t>
            </a:r>
            <a:r>
              <a:rPr lang="en-US" sz="6600" dirty="0" err="1"/>
              <a:t>Labour</a:t>
            </a:r>
            <a:endParaRPr lang="th-TH" sz="6600" dirty="0"/>
          </a:p>
        </p:txBody>
      </p:sp>
    </p:spTree>
    <p:extLst>
      <p:ext uri="{BB962C8B-B14F-4D97-AF65-F5344CB8AC3E}">
        <p14:creationId xmlns:p14="http://schemas.microsoft.com/office/powerpoint/2010/main" val="2030764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1FCE7DA-1DE4-B008-C3CE-CA91C6A15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</a:t>
            </a:r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2E582920-A75D-18E1-5EEF-8BCC23D2C73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844824"/>
            <a:ext cx="10363826" cy="3946375"/>
          </a:xfrm>
        </p:spPr>
        <p:txBody>
          <a:bodyPr>
            <a:normAutofit/>
          </a:bodyPr>
          <a:lstStyle/>
          <a:p>
            <a:r>
              <a:rPr lang="en-US" sz="2400" dirty="0"/>
              <a:t>Indication : </a:t>
            </a:r>
            <a:r>
              <a:rPr lang="th-TH" sz="2400" dirty="0"/>
              <a:t>ข้อบ่งชี้นำพาให้คลอด</a:t>
            </a:r>
          </a:p>
          <a:p>
            <a:endParaRPr lang="en-US" sz="2400" dirty="0"/>
          </a:p>
          <a:p>
            <a:r>
              <a:rPr lang="th-TH" sz="2400" dirty="0"/>
              <a:t>โรคหรือภาวะแทรกซ้อนของการคลอด</a:t>
            </a:r>
          </a:p>
          <a:p>
            <a:endParaRPr lang="th-TH" sz="2400" dirty="0"/>
          </a:p>
          <a:p>
            <a:r>
              <a:rPr lang="en-US" sz="2400" dirty="0"/>
              <a:t>Mode of Delivery : </a:t>
            </a:r>
            <a:r>
              <a:rPr lang="th-TH" sz="2400" dirty="0"/>
              <a:t>วิธีการคลอด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Outcome of Delivery</a:t>
            </a:r>
          </a:p>
          <a:p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4260583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0590A7A-C543-F50D-73CB-6E4F2A802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-27383"/>
            <a:ext cx="10364451" cy="1445022"/>
          </a:xfrm>
        </p:spPr>
        <p:txBody>
          <a:bodyPr/>
          <a:lstStyle/>
          <a:p>
            <a:r>
              <a:rPr lang="en-US" dirty="0"/>
              <a:t>Normal </a:t>
            </a:r>
            <a:r>
              <a:rPr lang="en-US" dirty="0" err="1"/>
              <a:t>Labour</a:t>
            </a:r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5C13F362-8A3C-5EA2-AD28-9EDD3526EA7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600201"/>
            <a:ext cx="4046240" cy="4525963"/>
          </a:xfrm>
        </p:spPr>
        <p:txBody>
          <a:bodyPr>
            <a:normAutofit/>
          </a:bodyPr>
          <a:lstStyle/>
          <a:p>
            <a:r>
              <a:rPr lang="en-US" dirty="0"/>
              <a:t>Spontaneous</a:t>
            </a:r>
          </a:p>
          <a:p>
            <a:endParaRPr lang="en-US" dirty="0"/>
          </a:p>
          <a:p>
            <a:r>
              <a:rPr lang="en-US" dirty="0"/>
              <a:t>Vertex presentation</a:t>
            </a:r>
          </a:p>
          <a:p>
            <a:endParaRPr lang="en-US" dirty="0"/>
          </a:p>
          <a:p>
            <a:r>
              <a:rPr lang="en-US" dirty="0"/>
              <a:t>Without prolongation</a:t>
            </a:r>
          </a:p>
          <a:p>
            <a:endParaRPr lang="en-US" dirty="0"/>
          </a:p>
          <a:p>
            <a:r>
              <a:rPr lang="en-US" dirty="0"/>
              <a:t>Minimal aid</a:t>
            </a:r>
          </a:p>
          <a:p>
            <a:endParaRPr lang="en-US" dirty="0"/>
          </a:p>
          <a:p>
            <a:r>
              <a:rPr lang="en-US" dirty="0"/>
              <a:t>No complications</a:t>
            </a:r>
            <a:endParaRPr lang="th-TH" dirty="0"/>
          </a:p>
        </p:txBody>
      </p:sp>
      <p:grpSp>
        <p:nvGrpSpPr>
          <p:cNvPr id="4" name="Group 3"/>
          <p:cNvGrpSpPr/>
          <p:nvPr/>
        </p:nvGrpSpPr>
        <p:grpSpPr>
          <a:xfrm>
            <a:off x="5317975" y="1379611"/>
            <a:ext cx="6452594" cy="4170785"/>
            <a:chOff x="5317975" y="1379611"/>
            <a:chExt cx="6452594" cy="4170785"/>
          </a:xfrm>
        </p:grpSpPr>
        <p:pic>
          <p:nvPicPr>
            <p:cNvPr id="5" name="รูปภาพ 4">
              <a:extLst>
                <a:ext uri="{FF2B5EF4-FFF2-40B4-BE49-F238E27FC236}">
                  <a16:creationId xmlns:a16="http://schemas.microsoft.com/office/drawing/2014/main" id="{94BFE786-9032-1577-8222-E78BBB71D2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791" t="51896" r="52362" b="25850"/>
            <a:stretch/>
          </p:blipFill>
          <p:spPr>
            <a:xfrm>
              <a:off x="5317975" y="1379611"/>
              <a:ext cx="6452594" cy="4170785"/>
            </a:xfrm>
            <a:prstGeom prst="rect">
              <a:avLst/>
            </a:prstGeom>
          </p:spPr>
        </p:pic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10651E01-1560-A618-306D-297FB9586776}"/>
                </a:ext>
              </a:extLst>
            </p:cNvPr>
            <p:cNvSpPr/>
            <p:nvPr/>
          </p:nvSpPr>
          <p:spPr>
            <a:xfrm>
              <a:off x="5317975" y="2927078"/>
              <a:ext cx="3442321" cy="936104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31625966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19050BB-373F-2D44-B4E5-AE035A3A3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Mode of Delivery</a:t>
            </a:r>
            <a:br>
              <a:rPr lang="en-US" dirty="0"/>
            </a:br>
            <a:r>
              <a:rPr lang="en-US" sz="2400" dirty="0"/>
              <a:t>O80 to O84</a:t>
            </a:r>
            <a:endParaRPr lang="th-TH" sz="2800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23541A73-5720-2BD4-D511-91234E25AE8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Spontaneous</a:t>
            </a:r>
          </a:p>
          <a:p>
            <a:endParaRPr lang="en-US" dirty="0"/>
          </a:p>
          <a:p>
            <a:r>
              <a:rPr lang="en-US" dirty="0"/>
              <a:t>Assisted</a:t>
            </a:r>
          </a:p>
          <a:p>
            <a:endParaRPr lang="en-US" dirty="0"/>
          </a:p>
          <a:p>
            <a:r>
              <a:rPr lang="en-US" dirty="0"/>
              <a:t>Caesarean section : Elective or Emergency</a:t>
            </a:r>
          </a:p>
          <a:p>
            <a:endParaRPr lang="en-US" dirty="0"/>
          </a:p>
          <a:p>
            <a:r>
              <a:rPr lang="en-US" dirty="0"/>
              <a:t>Number : Single or Multiple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939607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A3210F6-C797-3857-4514-02F60DA28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260648"/>
            <a:ext cx="10364451" cy="1596177"/>
          </a:xfrm>
        </p:spPr>
        <p:txBody>
          <a:bodyPr/>
          <a:lstStyle/>
          <a:p>
            <a:r>
              <a:rPr lang="en-US" dirty="0"/>
              <a:t>Spontaneous Delivery</a:t>
            </a:r>
            <a:endParaRPr lang="th-TH" dirty="0"/>
          </a:p>
        </p:txBody>
      </p:sp>
      <p:grpSp>
        <p:nvGrpSpPr>
          <p:cNvPr id="5" name="Group 4"/>
          <p:cNvGrpSpPr/>
          <p:nvPr/>
        </p:nvGrpSpPr>
        <p:grpSpPr>
          <a:xfrm>
            <a:off x="2855640" y="1556792"/>
            <a:ext cx="6466657" cy="4525963"/>
            <a:chOff x="2855640" y="1556792"/>
            <a:chExt cx="6466657" cy="4525963"/>
          </a:xfrm>
        </p:grpSpPr>
        <p:pic>
          <p:nvPicPr>
            <p:cNvPr id="3" name="รูปภาพ 2">
              <a:extLst>
                <a:ext uri="{FF2B5EF4-FFF2-40B4-BE49-F238E27FC236}">
                  <a16:creationId xmlns:a16="http://schemas.microsoft.com/office/drawing/2014/main" id="{C69E5544-97E9-1607-2D2C-3C6558A56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791" t="50000" r="52362" b="25850"/>
            <a:stretch/>
          </p:blipFill>
          <p:spPr>
            <a:xfrm>
              <a:off x="2869703" y="1556792"/>
              <a:ext cx="6452594" cy="4525963"/>
            </a:xfrm>
            <a:prstGeom prst="rect">
              <a:avLst/>
            </a:prstGeom>
          </p:spPr>
        </p:pic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id="{0EE86236-EA0A-18FF-59E8-4B0EDAEAE1A6}"/>
                </a:ext>
              </a:extLst>
            </p:cNvPr>
            <p:cNvSpPr/>
            <p:nvPr/>
          </p:nvSpPr>
          <p:spPr>
            <a:xfrm>
              <a:off x="2855640" y="3366120"/>
              <a:ext cx="4824536" cy="1143000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22389200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109D511-99D2-B925-A335-BD1F2DED5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88640"/>
            <a:ext cx="10364451" cy="1596177"/>
          </a:xfrm>
        </p:spPr>
        <p:txBody>
          <a:bodyPr/>
          <a:lstStyle/>
          <a:p>
            <a:r>
              <a:rPr lang="en-US" dirty="0"/>
              <a:t>Assisted Delivery</a:t>
            </a:r>
            <a:endParaRPr lang="th-TH" dirty="0"/>
          </a:p>
        </p:txBody>
      </p:sp>
      <p:grpSp>
        <p:nvGrpSpPr>
          <p:cNvPr id="3" name="Group 2"/>
          <p:cNvGrpSpPr/>
          <p:nvPr/>
        </p:nvGrpSpPr>
        <p:grpSpPr>
          <a:xfrm>
            <a:off x="609600" y="1772816"/>
            <a:ext cx="11333449" cy="4176464"/>
            <a:chOff x="609600" y="1772816"/>
            <a:chExt cx="11333449" cy="4176464"/>
          </a:xfrm>
        </p:grpSpPr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84C927B3-085A-1B95-8CC6-0D8A2AC73E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791" t="39500" r="53543" b="29000"/>
            <a:stretch/>
          </p:blipFill>
          <p:spPr>
            <a:xfrm>
              <a:off x="4007768" y="1772816"/>
              <a:ext cx="7935281" cy="4176464"/>
            </a:xfrm>
            <a:prstGeom prst="rect">
              <a:avLst/>
            </a:prstGeom>
          </p:spPr>
        </p:pic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217FB57B-B7D4-292E-FFFD-3DBA893A605F}"/>
                </a:ext>
              </a:extLst>
            </p:cNvPr>
            <p:cNvSpPr txBox="1"/>
            <p:nvPr/>
          </p:nvSpPr>
          <p:spPr>
            <a:xfrm>
              <a:off x="609600" y="2429887"/>
              <a:ext cx="2751907" cy="286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/>
                <a:t>Forceps</a:t>
              </a:r>
            </a:p>
            <a:p>
              <a:endParaRPr lang="en-US" sz="6000" b="1" dirty="0"/>
            </a:p>
            <a:p>
              <a:r>
                <a:rPr lang="en-US" sz="6000" b="1" dirty="0"/>
                <a:t>Vacuum</a:t>
              </a:r>
              <a:endParaRPr lang="th-TH" sz="6000" b="1" dirty="0"/>
            </a:p>
          </p:txBody>
        </p:sp>
        <p:sp>
          <p:nvSpPr>
            <p:cNvPr id="6" name="สี่เหลี่ยมผืนผ้า 5">
              <a:extLst>
                <a:ext uri="{FF2B5EF4-FFF2-40B4-BE49-F238E27FC236}">
                  <a16:creationId xmlns:a16="http://schemas.microsoft.com/office/drawing/2014/main" id="{B9597B84-FCC8-8A65-F656-4CEA09F4F4BA}"/>
                </a:ext>
              </a:extLst>
            </p:cNvPr>
            <p:cNvSpPr/>
            <p:nvPr/>
          </p:nvSpPr>
          <p:spPr>
            <a:xfrm>
              <a:off x="609600" y="2636912"/>
              <a:ext cx="9158808" cy="1656184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id="{2C39659C-5AA3-34AD-8FD5-C0910CAC3B0B}"/>
                </a:ext>
              </a:extLst>
            </p:cNvPr>
            <p:cNvSpPr/>
            <p:nvPr/>
          </p:nvSpPr>
          <p:spPr>
            <a:xfrm>
              <a:off x="609600" y="4293096"/>
              <a:ext cx="9158808" cy="72008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22974654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D6FBF2A-91A8-34BA-E3E9-AA1222BC1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-27384"/>
            <a:ext cx="10364451" cy="1596177"/>
          </a:xfrm>
        </p:spPr>
        <p:txBody>
          <a:bodyPr/>
          <a:lstStyle/>
          <a:p>
            <a:r>
              <a:rPr lang="en-US" dirty="0"/>
              <a:t>Assisted Delivery</a:t>
            </a:r>
            <a:endParaRPr lang="th-TH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52CF20B-35DC-AC55-998D-FE206E3CC4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91" t="35300" r="58859" b="24800"/>
          <a:stretch/>
        </p:blipFill>
        <p:spPr>
          <a:xfrm>
            <a:off x="609600" y="1417638"/>
            <a:ext cx="6457980" cy="5112568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9FE098B6-6F21-74AC-016C-A3E5353A5312}"/>
              </a:ext>
            </a:extLst>
          </p:cNvPr>
          <p:cNvSpPr txBox="1"/>
          <p:nvPr/>
        </p:nvSpPr>
        <p:spPr>
          <a:xfrm>
            <a:off x="7067579" y="3013815"/>
            <a:ext cx="5095571" cy="95410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O80.1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Spontaneous breech delivery</a:t>
            </a:r>
            <a:endParaRPr lang="th-T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3757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FDD9893-37CC-E8D3-A543-0AEC727EA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-27384"/>
            <a:ext cx="10364451" cy="1596177"/>
          </a:xfrm>
        </p:spPr>
        <p:txBody>
          <a:bodyPr/>
          <a:lstStyle/>
          <a:p>
            <a:r>
              <a:rPr lang="en-US" dirty="0"/>
              <a:t>Caesarean Section</a:t>
            </a:r>
            <a:endParaRPr lang="th-TH" dirty="0"/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218C3EEE-7CDB-67A3-63F1-E91BA7DCCEBD}"/>
              </a:ext>
            </a:extLst>
          </p:cNvPr>
          <p:cNvGrpSpPr/>
          <p:nvPr/>
        </p:nvGrpSpPr>
        <p:grpSpPr>
          <a:xfrm>
            <a:off x="623392" y="1700808"/>
            <a:ext cx="11137237" cy="4032448"/>
            <a:chOff x="623392" y="1700808"/>
            <a:chExt cx="11137237" cy="4032448"/>
          </a:xfrm>
        </p:grpSpPr>
        <p:pic>
          <p:nvPicPr>
            <p:cNvPr id="5" name="รูปภาพ 4">
              <a:extLst>
                <a:ext uri="{FF2B5EF4-FFF2-40B4-BE49-F238E27FC236}">
                  <a16:creationId xmlns:a16="http://schemas.microsoft.com/office/drawing/2014/main" id="{AE224B5A-8B62-6224-08C6-411FBF80F5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791" t="39500" r="52953" b="38450"/>
            <a:stretch/>
          </p:blipFill>
          <p:spPr>
            <a:xfrm>
              <a:off x="623392" y="1700808"/>
              <a:ext cx="11137237" cy="4032448"/>
            </a:xfrm>
            <a:prstGeom prst="rect">
              <a:avLst/>
            </a:prstGeom>
          </p:spPr>
        </p:pic>
        <p:sp>
          <p:nvSpPr>
            <p:cNvPr id="6" name="วงรี 5">
              <a:extLst>
                <a:ext uri="{FF2B5EF4-FFF2-40B4-BE49-F238E27FC236}">
                  <a16:creationId xmlns:a16="http://schemas.microsoft.com/office/drawing/2014/main" id="{C401186F-6E5A-6C08-4B4A-5C6541463748}"/>
                </a:ext>
              </a:extLst>
            </p:cNvPr>
            <p:cNvSpPr/>
            <p:nvPr/>
          </p:nvSpPr>
          <p:spPr>
            <a:xfrm>
              <a:off x="3739044" y="2437415"/>
              <a:ext cx="1368152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วงรี 6">
              <a:extLst>
                <a:ext uri="{FF2B5EF4-FFF2-40B4-BE49-F238E27FC236}">
                  <a16:creationId xmlns:a16="http://schemas.microsoft.com/office/drawing/2014/main" id="{85E92BD6-BC85-13F3-5799-127319788669}"/>
                </a:ext>
              </a:extLst>
            </p:cNvPr>
            <p:cNvSpPr/>
            <p:nvPr/>
          </p:nvSpPr>
          <p:spPr>
            <a:xfrm>
              <a:off x="3739044" y="3526970"/>
              <a:ext cx="1780891" cy="40608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21359282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8181FBB-AD9C-48B9-E25F-3E729FF00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44624"/>
            <a:ext cx="10364451" cy="1596177"/>
          </a:xfrm>
        </p:spPr>
        <p:txBody>
          <a:bodyPr/>
          <a:lstStyle/>
          <a:p>
            <a:r>
              <a:rPr lang="en-US" dirty="0"/>
              <a:t>Multiple Delivery</a:t>
            </a:r>
            <a:endParaRPr lang="th-TH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C123DEA7-89BA-E57B-4562-E983C41F2A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57" t="44207" r="54068" b="28493"/>
          <a:stretch/>
        </p:blipFill>
        <p:spPr>
          <a:xfrm>
            <a:off x="1210533" y="1460013"/>
            <a:ext cx="9770934" cy="4536504"/>
          </a:xfrm>
          <a:prstGeom prst="rect">
            <a:avLst/>
          </a:prstGeom>
        </p:spPr>
      </p:pic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id="{4CF0BEA1-C29E-86E0-0C02-9C855A4F109B}"/>
              </a:ext>
            </a:extLst>
          </p:cNvPr>
          <p:cNvSpPr/>
          <p:nvPr/>
        </p:nvSpPr>
        <p:spPr>
          <a:xfrm>
            <a:off x="5303912" y="2924944"/>
            <a:ext cx="1800200" cy="432048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id="{8CF156DA-39BF-CFE2-28D1-410A4104D95A}"/>
              </a:ext>
            </a:extLst>
          </p:cNvPr>
          <p:cNvSpPr/>
          <p:nvPr/>
        </p:nvSpPr>
        <p:spPr>
          <a:xfrm>
            <a:off x="5608712" y="3429000"/>
            <a:ext cx="4087688" cy="413266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DA81751E-80E8-AAD9-7794-F8F0E17E547A}"/>
              </a:ext>
            </a:extLst>
          </p:cNvPr>
          <p:cNvSpPr/>
          <p:nvPr/>
        </p:nvSpPr>
        <p:spPr>
          <a:xfrm>
            <a:off x="5608712" y="3951838"/>
            <a:ext cx="2719536" cy="413266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F8861E1E-FD25-7BB1-3E11-F98AF25D0EDE}"/>
              </a:ext>
            </a:extLst>
          </p:cNvPr>
          <p:cNvSpPr/>
          <p:nvPr/>
        </p:nvSpPr>
        <p:spPr>
          <a:xfrm>
            <a:off x="4943872" y="4869160"/>
            <a:ext cx="1512168" cy="413266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249869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90874AD-5A34-42F1-2213-74C2934ECC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h-TH" sz="8000" dirty="0"/>
              <a:t>สูติศาสตร์หัตถการ</a:t>
            </a:r>
          </a:p>
        </p:txBody>
      </p:sp>
    </p:spTree>
    <p:extLst>
      <p:ext uri="{BB962C8B-B14F-4D97-AF65-F5344CB8AC3E}">
        <p14:creationId xmlns:p14="http://schemas.microsoft.com/office/powerpoint/2010/main" val="2922768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5" y="1844824"/>
            <a:ext cx="10363826" cy="3424107"/>
          </a:xfrm>
        </p:spPr>
        <p:txBody>
          <a:bodyPr>
            <a:noAutofit/>
          </a:bodyPr>
          <a:lstStyle/>
          <a:p>
            <a:r>
              <a:rPr lang="en-US" dirty="0"/>
              <a:t>Abortion and abnormal pregnancy</a:t>
            </a:r>
          </a:p>
          <a:p>
            <a:endParaRPr lang="en-US" dirty="0"/>
          </a:p>
          <a:p>
            <a:r>
              <a:rPr lang="en-US" dirty="0" err="1"/>
              <a:t>Labour</a:t>
            </a:r>
            <a:r>
              <a:rPr lang="en-US" dirty="0"/>
              <a:t> and Delivery</a:t>
            </a:r>
          </a:p>
          <a:p>
            <a:endParaRPr lang="en-US" dirty="0"/>
          </a:p>
          <a:p>
            <a:r>
              <a:rPr lang="en-US" dirty="0"/>
              <a:t>Abnormal </a:t>
            </a:r>
            <a:r>
              <a:rPr lang="en-US" dirty="0" err="1"/>
              <a:t>labour</a:t>
            </a:r>
            <a:r>
              <a:rPr lang="en-US" dirty="0"/>
              <a:t> and Delivery</a:t>
            </a:r>
          </a:p>
          <a:p>
            <a:endParaRPr lang="en-US" dirty="0"/>
          </a:p>
          <a:p>
            <a:r>
              <a:rPr lang="en-US" dirty="0"/>
              <a:t>Medical Conditions in Pregnant</a:t>
            </a:r>
          </a:p>
          <a:p>
            <a:endParaRPr lang="en-US" dirty="0"/>
          </a:p>
          <a:p>
            <a:r>
              <a:rPr lang="en-US" dirty="0"/>
              <a:t>Puerperal Complications</a:t>
            </a:r>
          </a:p>
        </p:txBody>
      </p:sp>
    </p:spTree>
    <p:extLst>
      <p:ext uri="{BB962C8B-B14F-4D97-AF65-F5344CB8AC3E}">
        <p14:creationId xmlns:p14="http://schemas.microsoft.com/office/powerpoint/2010/main" val="36970112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07945B7-A08F-7E23-9375-1E4F359490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03" t="59450" r="52362" b="31100"/>
          <a:stretch/>
        </p:blipFill>
        <p:spPr>
          <a:xfrm>
            <a:off x="3571081" y="692696"/>
            <a:ext cx="4992555" cy="1152128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E0C89DE-8D44-0C27-4185-3F6E7C1BC6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03" t="43700" r="52362" b="22700"/>
          <a:stretch/>
        </p:blipFill>
        <p:spPr>
          <a:xfrm>
            <a:off x="483367" y="2492897"/>
            <a:ext cx="4988563" cy="4093180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5F51B8CB-0819-08A1-3425-F65FDB066B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604" t="43700" r="52362" b="27950"/>
          <a:stretch/>
        </p:blipFill>
        <p:spPr>
          <a:xfrm>
            <a:off x="6044783" y="2511679"/>
            <a:ext cx="5564617" cy="3852427"/>
          </a:xfrm>
          <a:prstGeom prst="rect">
            <a:avLst/>
          </a:prstGeom>
        </p:spPr>
      </p:pic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387CFEBA-EEC0-5813-6983-58C82B431DCD}"/>
              </a:ext>
            </a:extLst>
          </p:cNvPr>
          <p:cNvSpPr txBox="1"/>
          <p:nvPr/>
        </p:nvSpPr>
        <p:spPr>
          <a:xfrm>
            <a:off x="5394605" y="169476"/>
            <a:ext cx="1300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Normal</a:t>
            </a:r>
            <a:endParaRPr lang="th-TH" b="1" dirty="0">
              <a:highlight>
                <a:srgbClr val="FFFF00"/>
              </a:highlight>
            </a:endParaRP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576986BE-842E-AA95-08FB-B574465FE4BB}"/>
              </a:ext>
            </a:extLst>
          </p:cNvPr>
          <p:cNvSpPr txBox="1"/>
          <p:nvPr/>
        </p:nvSpPr>
        <p:spPr>
          <a:xfrm>
            <a:off x="2273160" y="1916641"/>
            <a:ext cx="1408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Assisted</a:t>
            </a:r>
            <a:endParaRPr lang="th-TH" b="1" dirty="0">
              <a:highlight>
                <a:srgbClr val="FFFF00"/>
              </a:highlight>
            </a:endParaRP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BF662137-6563-E83F-1810-F263C51C200E}"/>
              </a:ext>
            </a:extLst>
          </p:cNvPr>
          <p:cNvSpPr txBox="1"/>
          <p:nvPr/>
        </p:nvSpPr>
        <p:spPr>
          <a:xfrm>
            <a:off x="8477476" y="1916641"/>
            <a:ext cx="699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C/S</a:t>
            </a:r>
            <a:endParaRPr lang="th-TH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4373217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CA828BD-0BAC-6986-199D-F423B8FD9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-27384"/>
            <a:ext cx="10364451" cy="1596177"/>
          </a:xfrm>
        </p:spPr>
        <p:txBody>
          <a:bodyPr/>
          <a:lstStyle/>
          <a:p>
            <a:r>
              <a:rPr lang="en-US" dirty="0"/>
              <a:t>Outcome of Delivery</a:t>
            </a:r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EFD585E5-C3EB-51E1-9D5B-D18912741A2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600201"/>
            <a:ext cx="3398168" cy="4525963"/>
          </a:xfrm>
        </p:spPr>
        <p:txBody>
          <a:bodyPr>
            <a:normAutofit/>
          </a:bodyPr>
          <a:lstStyle/>
          <a:p>
            <a:r>
              <a:rPr lang="th-TH" sz="3200" dirty="0"/>
              <a:t>จำนวน</a:t>
            </a:r>
          </a:p>
          <a:p>
            <a:endParaRPr lang="th-TH" sz="3200" dirty="0"/>
          </a:p>
          <a:p>
            <a:r>
              <a:rPr lang="th-TH" sz="3200" dirty="0"/>
              <a:t>มีชีพหรือไม่</a:t>
            </a:r>
          </a:p>
          <a:p>
            <a:pPr lvl="1"/>
            <a:r>
              <a:rPr lang="en-US" sz="2800" dirty="0"/>
              <a:t>Live birth</a:t>
            </a:r>
          </a:p>
          <a:p>
            <a:pPr lvl="1"/>
            <a:r>
              <a:rPr lang="en-US" sz="2800" dirty="0"/>
              <a:t>Stillbirth</a:t>
            </a:r>
            <a:endParaRPr lang="th-TH" sz="2800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D2FBB467-42FD-65EE-4A59-EE89E05C9C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13" t="38450" r="52249" b="32150"/>
          <a:stretch/>
        </p:blipFill>
        <p:spPr>
          <a:xfrm>
            <a:off x="4665918" y="1456778"/>
            <a:ext cx="6758674" cy="470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386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168B788-9F82-AAA5-DF76-030542E4D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44624"/>
            <a:ext cx="10364451" cy="1596177"/>
          </a:xfrm>
        </p:spPr>
        <p:txBody>
          <a:bodyPr/>
          <a:lstStyle/>
          <a:p>
            <a:r>
              <a:rPr lang="en-US" dirty="0"/>
              <a:t>Abnormal Delivery</a:t>
            </a:r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059B1DD1-B0C4-B435-0FB2-9C07E506405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628800"/>
            <a:ext cx="10363826" cy="3424107"/>
          </a:xfrm>
        </p:spPr>
        <p:txBody>
          <a:bodyPr>
            <a:noAutofit/>
          </a:bodyPr>
          <a:lstStyle/>
          <a:p>
            <a:r>
              <a:rPr lang="en-US" sz="1600" b="1" dirty="0"/>
              <a:t>False </a:t>
            </a:r>
            <a:r>
              <a:rPr lang="en-US" sz="1600" b="1" dirty="0" err="1"/>
              <a:t>labour</a:t>
            </a:r>
            <a:endParaRPr lang="en-US" sz="1600" b="1" dirty="0"/>
          </a:p>
          <a:p>
            <a:endParaRPr lang="en-US" sz="1600" b="1" dirty="0"/>
          </a:p>
          <a:p>
            <a:r>
              <a:rPr lang="en-US" sz="1600" b="1" dirty="0"/>
              <a:t>Preterm </a:t>
            </a:r>
            <a:r>
              <a:rPr lang="en-US" sz="1600" b="1" dirty="0" err="1"/>
              <a:t>labour</a:t>
            </a:r>
            <a:endParaRPr lang="en-US" sz="1600" b="1" dirty="0"/>
          </a:p>
          <a:p>
            <a:endParaRPr lang="en-US" sz="1600" b="1" dirty="0"/>
          </a:p>
          <a:p>
            <a:r>
              <a:rPr lang="en-US" sz="1600" b="1" dirty="0"/>
              <a:t>Preterm delivery</a:t>
            </a:r>
          </a:p>
          <a:p>
            <a:endParaRPr lang="en-US" sz="1600" b="1" dirty="0"/>
          </a:p>
          <a:p>
            <a:r>
              <a:rPr lang="en-US" sz="1600" b="1" dirty="0"/>
              <a:t>Rapid delivery/Precipitate delivery</a:t>
            </a:r>
          </a:p>
          <a:p>
            <a:endParaRPr lang="en-US" sz="1600" b="1" dirty="0"/>
          </a:p>
          <a:p>
            <a:r>
              <a:rPr lang="en-US" sz="1600" b="1" dirty="0"/>
              <a:t>Prolonged pregnancy</a:t>
            </a:r>
          </a:p>
          <a:p>
            <a:endParaRPr lang="en-US" sz="1600" b="1" dirty="0"/>
          </a:p>
          <a:p>
            <a:r>
              <a:rPr lang="en-US" sz="1600" b="1" dirty="0"/>
              <a:t>PROM</a:t>
            </a:r>
            <a:endParaRPr lang="th-TH" sz="1600" b="1" dirty="0"/>
          </a:p>
        </p:txBody>
      </p:sp>
    </p:spTree>
    <p:extLst>
      <p:ext uri="{BB962C8B-B14F-4D97-AF65-F5344CB8AC3E}">
        <p14:creationId xmlns:p14="http://schemas.microsoft.com/office/powerpoint/2010/main" val="35478072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4FE8F6A-84C1-CB5F-5036-DE82E5EEE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True </a:t>
            </a:r>
            <a:r>
              <a:rPr lang="en-US" dirty="0" err="1"/>
              <a:t>Labour</a:t>
            </a:r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36BFC797-0550-734F-B8E4-30CBBA7CD17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5" y="1844824"/>
            <a:ext cx="10363826" cy="3424107"/>
          </a:xfrm>
        </p:spPr>
        <p:txBody>
          <a:bodyPr>
            <a:noAutofit/>
          </a:bodyPr>
          <a:lstStyle/>
          <a:p>
            <a:r>
              <a:rPr lang="th-TH" sz="1800" b="1" dirty="0"/>
              <a:t>สม่ำเสมอ</a:t>
            </a:r>
          </a:p>
          <a:p>
            <a:endParaRPr lang="th-TH" sz="1800" b="1" dirty="0"/>
          </a:p>
          <a:p>
            <a:r>
              <a:rPr lang="th-TH" sz="1800" b="1" dirty="0"/>
              <a:t>แรงขึ้น</a:t>
            </a:r>
          </a:p>
          <a:p>
            <a:endParaRPr lang="th-TH" sz="1800" b="1" dirty="0"/>
          </a:p>
          <a:p>
            <a:r>
              <a:rPr lang="th-TH" sz="1800" b="1" dirty="0"/>
              <a:t>ถี่ขึ้น</a:t>
            </a:r>
          </a:p>
          <a:p>
            <a:endParaRPr lang="th-TH" sz="1800" b="1" dirty="0"/>
          </a:p>
          <a:p>
            <a:r>
              <a:rPr lang="en-US" sz="1800" b="1" dirty="0"/>
              <a:t>Mucous bloody show</a:t>
            </a:r>
          </a:p>
          <a:p>
            <a:endParaRPr lang="en-US" sz="1800" b="1" dirty="0"/>
          </a:p>
          <a:p>
            <a:r>
              <a:rPr lang="th-TH" sz="1800" b="1" dirty="0"/>
              <a:t>ปากมดลูกเปิด</a:t>
            </a:r>
            <a:r>
              <a:rPr lang="en-US" sz="1800" b="1" dirty="0"/>
              <a:t>/</a:t>
            </a:r>
            <a:r>
              <a:rPr lang="th-TH" sz="1800" b="1" dirty="0"/>
              <a:t>บาง</a:t>
            </a:r>
          </a:p>
        </p:txBody>
      </p:sp>
    </p:spTree>
    <p:extLst>
      <p:ext uri="{BB962C8B-B14F-4D97-AF65-F5344CB8AC3E}">
        <p14:creationId xmlns:p14="http://schemas.microsoft.com/office/powerpoint/2010/main" val="13664721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CCA99B1-93D6-339A-53FC-FFD5D67EF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332656"/>
            <a:ext cx="10364451" cy="1596177"/>
          </a:xfrm>
        </p:spPr>
        <p:txBody>
          <a:bodyPr/>
          <a:lstStyle/>
          <a:p>
            <a:r>
              <a:rPr lang="en-US" dirty="0"/>
              <a:t>False </a:t>
            </a:r>
            <a:r>
              <a:rPr lang="en-US" dirty="0" err="1"/>
              <a:t>Labour</a:t>
            </a:r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E71E9D35-5962-AFD9-758E-A628F085981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816225"/>
            <a:ext cx="10972800" cy="22608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O47          False </a:t>
            </a:r>
            <a:r>
              <a:rPr lang="en-US" dirty="0" err="1"/>
              <a:t>labour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O47.0       False </a:t>
            </a:r>
            <a:r>
              <a:rPr lang="en-US" dirty="0" err="1"/>
              <a:t>labour</a:t>
            </a:r>
            <a:r>
              <a:rPr lang="en-US" dirty="0"/>
              <a:t> GA &lt; 37 </a:t>
            </a:r>
            <a:r>
              <a:rPr lang="en-US" dirty="0" err="1"/>
              <a:t>wks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O47.1       False </a:t>
            </a:r>
            <a:r>
              <a:rPr lang="en-US" dirty="0" err="1"/>
              <a:t>labour</a:t>
            </a:r>
            <a:r>
              <a:rPr lang="en-US" dirty="0"/>
              <a:t> GA </a:t>
            </a:r>
            <a:r>
              <a:rPr lang="en-US" u="sng" dirty="0"/>
              <a:t>&gt;</a:t>
            </a:r>
            <a:r>
              <a:rPr lang="en-US" dirty="0"/>
              <a:t> 37 </a:t>
            </a:r>
            <a:r>
              <a:rPr lang="en-US" dirty="0" err="1"/>
              <a:t>wks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O47.9       False </a:t>
            </a:r>
            <a:r>
              <a:rPr lang="en-US" dirty="0" err="1"/>
              <a:t>labour</a:t>
            </a:r>
            <a:r>
              <a:rPr lang="en-US" dirty="0"/>
              <a:t>; unspecified</a:t>
            </a:r>
            <a:endParaRPr lang="th-TH" dirty="0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F87ED91D-3290-86D0-A86E-26FB6FDE2FCB}"/>
              </a:ext>
            </a:extLst>
          </p:cNvPr>
          <p:cNvSpPr txBox="1"/>
          <p:nvPr/>
        </p:nvSpPr>
        <p:spPr>
          <a:xfrm>
            <a:off x="3640552" y="4653136"/>
            <a:ext cx="491089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highlight>
                  <a:srgbClr val="FFFF00"/>
                </a:highlight>
              </a:rPr>
              <a:t>Gestation age</a:t>
            </a:r>
            <a:endParaRPr lang="th-TH" sz="66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453962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02E0ED7-14DE-0B79-3BC5-1FB17D119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44625"/>
            <a:ext cx="10364451" cy="1351510"/>
          </a:xfrm>
        </p:spPr>
        <p:txBody>
          <a:bodyPr/>
          <a:lstStyle/>
          <a:p>
            <a:r>
              <a:rPr lang="en-US" dirty="0"/>
              <a:t>Preterm </a:t>
            </a:r>
            <a:r>
              <a:rPr lang="en-US" dirty="0" err="1"/>
              <a:t>Labour</a:t>
            </a:r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D8A8BD91-26E5-3205-EE93-F867D0B5DEE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600201"/>
            <a:ext cx="4622304" cy="4525963"/>
          </a:xfrm>
        </p:spPr>
        <p:txBody>
          <a:bodyPr>
            <a:normAutofit/>
          </a:bodyPr>
          <a:lstStyle/>
          <a:p>
            <a:r>
              <a:rPr lang="en-US" sz="2400" dirty="0"/>
              <a:t>True </a:t>
            </a:r>
            <a:r>
              <a:rPr lang="en-US" sz="2400" dirty="0" err="1"/>
              <a:t>labour</a:t>
            </a:r>
            <a:r>
              <a:rPr lang="en-US" sz="2400" dirty="0"/>
              <a:t> before 37 wks.</a:t>
            </a:r>
          </a:p>
          <a:p>
            <a:endParaRPr lang="en-US" sz="2400" dirty="0"/>
          </a:p>
          <a:p>
            <a:r>
              <a:rPr lang="en-US" sz="2400" dirty="0"/>
              <a:t>3 </a:t>
            </a:r>
            <a:r>
              <a:rPr lang="th-TH" sz="2400" dirty="0"/>
              <a:t>ลักษณะ</a:t>
            </a:r>
          </a:p>
          <a:p>
            <a:pPr lvl="1"/>
            <a:r>
              <a:rPr lang="th-TH" sz="2000" dirty="0"/>
              <a:t>ไม่คลอด</a:t>
            </a:r>
          </a:p>
          <a:p>
            <a:pPr lvl="1"/>
            <a:r>
              <a:rPr lang="th-TH" sz="2000" dirty="0"/>
              <a:t>คลอดก่อนกำหนด</a:t>
            </a:r>
          </a:p>
          <a:p>
            <a:pPr lvl="1"/>
            <a:r>
              <a:rPr lang="th-TH" sz="2000" dirty="0"/>
              <a:t>คลอดครบกำหนด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964546AA-A759-6C7F-AADE-4FB5CE7B21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91" t="32150" r="52953" b="26900"/>
          <a:stretch/>
        </p:blipFill>
        <p:spPr>
          <a:xfrm>
            <a:off x="5519935" y="1612158"/>
            <a:ext cx="6235901" cy="498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969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1EB14AC-4C38-1833-EB04-C2CB224DF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9" t="33200" r="52953" b="23751"/>
          <a:stretch/>
        </p:blipFill>
        <p:spPr>
          <a:xfrm>
            <a:off x="110100" y="241702"/>
            <a:ext cx="11971800" cy="637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973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452E8607-685D-620D-D258-7B51514B7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765" y="0"/>
            <a:ext cx="7018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951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7E17A84-452E-13AE-08CF-E9F438D9E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32623"/>
            <a:ext cx="10364451" cy="1596177"/>
          </a:xfrm>
        </p:spPr>
        <p:txBody>
          <a:bodyPr/>
          <a:lstStyle/>
          <a:p>
            <a:r>
              <a:rPr lang="en-US" dirty="0"/>
              <a:t>PROM</a:t>
            </a:r>
            <a:endParaRPr lang="th-TH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C38624A0-A87A-683B-94D8-DA3738AEECB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600201"/>
            <a:ext cx="4550296" cy="3845023"/>
          </a:xfrm>
        </p:spPr>
        <p:txBody>
          <a:bodyPr>
            <a:normAutofit lnSpcReduction="10000"/>
          </a:bodyPr>
          <a:lstStyle/>
          <a:p>
            <a:r>
              <a:rPr lang="th-TH" sz="2800" dirty="0"/>
              <a:t>น้ำเดิน ก่อนมีการเจ็บครรภ์</a:t>
            </a:r>
          </a:p>
          <a:p>
            <a:endParaRPr lang="th-TH" sz="2800" dirty="0"/>
          </a:p>
          <a:p>
            <a:r>
              <a:rPr lang="th-TH" sz="2800" dirty="0"/>
              <a:t>4 ลักษณะ</a:t>
            </a:r>
          </a:p>
          <a:p>
            <a:pPr lvl="1"/>
            <a:r>
              <a:rPr lang="th-TH" sz="2400" dirty="0"/>
              <a:t>น้ำเดิน และเจ็บครรภ์ภายใน 24 ชม.</a:t>
            </a:r>
          </a:p>
          <a:p>
            <a:pPr lvl="1"/>
            <a:r>
              <a:rPr lang="th-TH" sz="2400" dirty="0"/>
              <a:t>น้ำเดิน และเจ็บครรภ์หลัง 24 ชม.</a:t>
            </a:r>
          </a:p>
          <a:p>
            <a:pPr lvl="1"/>
            <a:r>
              <a:rPr lang="th-TH" sz="2400" dirty="0"/>
              <a:t>น้ำเดิน และให้ยายับยั้งการเจ็บครรภ์</a:t>
            </a:r>
          </a:p>
          <a:p>
            <a:pPr lvl="1"/>
            <a:r>
              <a:rPr lang="th-TH" sz="2400" dirty="0"/>
              <a:t>ไม่มีรายละเอียด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D9297C-CBCC-CC23-8085-9F2D28736D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91" t="46850" r="52362" b="34250"/>
          <a:stretch/>
        </p:blipFill>
        <p:spPr>
          <a:xfrm>
            <a:off x="5519936" y="1404335"/>
            <a:ext cx="6164346" cy="4040889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7226F2EA-03AE-CEFA-2EC1-AB398D7AB1CD}"/>
              </a:ext>
            </a:extLst>
          </p:cNvPr>
          <p:cNvSpPr txBox="1"/>
          <p:nvPr/>
        </p:nvSpPr>
        <p:spPr>
          <a:xfrm>
            <a:off x="3431768" y="5620814"/>
            <a:ext cx="41763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highlight>
                  <a:srgbClr val="FFFF00"/>
                </a:highlight>
              </a:rPr>
              <a:t>Z36.8 : Screening for PROM</a:t>
            </a:r>
          </a:p>
          <a:p>
            <a:pPr algn="ctr"/>
            <a:r>
              <a:rPr lang="th-TH" dirty="0">
                <a:highlight>
                  <a:srgbClr val="FFFF00"/>
                </a:highlight>
              </a:rPr>
              <a:t>สงสัย แต่ไม่มีน้ำเดิน </a:t>
            </a:r>
          </a:p>
        </p:txBody>
      </p:sp>
    </p:spTree>
    <p:extLst>
      <p:ext uri="{BB962C8B-B14F-4D97-AF65-F5344CB8AC3E}">
        <p14:creationId xmlns:p14="http://schemas.microsoft.com/office/powerpoint/2010/main" val="30967679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067A09D-7B3D-A99A-69BA-2F949B6A24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Long </a:t>
            </a:r>
            <a:r>
              <a:rPr lang="en-US" sz="8000" dirty="0" err="1"/>
              <a:t>Labour</a:t>
            </a:r>
            <a:endParaRPr lang="th-TH" sz="8000" dirty="0"/>
          </a:p>
        </p:txBody>
      </p:sp>
    </p:spTree>
    <p:extLst>
      <p:ext uri="{BB962C8B-B14F-4D97-AF65-F5344CB8AC3E}">
        <p14:creationId xmlns:p14="http://schemas.microsoft.com/office/powerpoint/2010/main" val="623566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2207568" y="2708920"/>
            <a:ext cx="7772400" cy="83388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4800" b="1" dirty="0"/>
              <a:t>Abortion</a:t>
            </a:r>
            <a:endParaRPr lang="th-TH" sz="4800" b="1" dirty="0"/>
          </a:p>
        </p:txBody>
      </p:sp>
    </p:spTree>
    <p:extLst>
      <p:ext uri="{BB962C8B-B14F-4D97-AF65-F5344CB8AC3E}">
        <p14:creationId xmlns:p14="http://schemas.microsoft.com/office/powerpoint/2010/main" val="6590991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6EEDF-12B2-7DA5-E844-FB44E33D2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332656"/>
            <a:ext cx="10364451" cy="1596177"/>
          </a:xfrm>
        </p:spPr>
        <p:txBody>
          <a:bodyPr/>
          <a:lstStyle/>
          <a:p>
            <a:pPr algn="l"/>
            <a:r>
              <a:rPr lang="en-US" dirty="0"/>
              <a:t>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52AEA-C206-C3A0-E118-D6FA0CAB54F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600201"/>
            <a:ext cx="10972800" cy="3701007"/>
          </a:xfrm>
        </p:spPr>
        <p:txBody>
          <a:bodyPr>
            <a:normAutofit/>
          </a:bodyPr>
          <a:lstStyle/>
          <a:p>
            <a:r>
              <a:rPr lang="en-US" dirty="0"/>
              <a:t>Dystocia : </a:t>
            </a:r>
            <a:r>
              <a:rPr lang="th-TH" dirty="0"/>
              <a:t>คลอดยาก ล่าช้ากว่าปกติ แต่อาจจะดำเนินต่อไปได้</a:t>
            </a:r>
          </a:p>
          <a:p>
            <a:endParaRPr lang="th-TH" dirty="0"/>
          </a:p>
          <a:p>
            <a:r>
              <a:rPr lang="en-US" dirty="0"/>
              <a:t>Prolong </a:t>
            </a:r>
            <a:r>
              <a:rPr lang="en-US" dirty="0" err="1"/>
              <a:t>labour</a:t>
            </a:r>
            <a:r>
              <a:rPr lang="en-US" dirty="0"/>
              <a:t> : </a:t>
            </a:r>
            <a:r>
              <a:rPr lang="th-TH" dirty="0"/>
              <a:t>มีการเจ็บครรภ์คลอดยาวนาน</a:t>
            </a:r>
            <a:endParaRPr lang="en-US" dirty="0"/>
          </a:p>
          <a:p>
            <a:pPr lvl="1"/>
            <a:r>
              <a:rPr lang="th-TH" dirty="0"/>
              <a:t>เกินกว่า 24 ชม.</a:t>
            </a:r>
            <a:r>
              <a:rPr lang="en-US" dirty="0"/>
              <a:t> </a:t>
            </a:r>
            <a:r>
              <a:rPr lang="th-TH" dirty="0"/>
              <a:t>ในท้องแรก</a:t>
            </a:r>
          </a:p>
          <a:p>
            <a:pPr lvl="1"/>
            <a:r>
              <a:rPr lang="th-TH" dirty="0"/>
              <a:t>เกินกว่า 16 ชม. ในท้องถัดไป</a:t>
            </a:r>
          </a:p>
          <a:p>
            <a:endParaRPr lang="th-TH" dirty="0"/>
          </a:p>
          <a:p>
            <a:r>
              <a:rPr lang="en-US" dirty="0"/>
              <a:t>Obstructed </a:t>
            </a:r>
            <a:r>
              <a:rPr lang="en-US" dirty="0" err="1"/>
              <a:t>labour</a:t>
            </a:r>
            <a:r>
              <a:rPr lang="en-US" dirty="0"/>
              <a:t> : </a:t>
            </a:r>
            <a:r>
              <a:rPr lang="th-TH" dirty="0"/>
              <a:t>การคลอดติดขัด ไม่สามารถดำเนินได้ตามปกติ และต้องได้รับการแก้ไข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835866-5EFB-559E-7BD4-5D334E0908A6}"/>
              </a:ext>
            </a:extLst>
          </p:cNvPr>
          <p:cNvSpPr txBox="1"/>
          <p:nvPr/>
        </p:nvSpPr>
        <p:spPr>
          <a:xfrm>
            <a:off x="2869924" y="5301208"/>
            <a:ext cx="6452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Not before active phase of </a:t>
            </a:r>
            <a:r>
              <a:rPr lang="en-US" sz="3600" dirty="0" err="1">
                <a:solidFill>
                  <a:srgbClr val="FF0000"/>
                </a:solidFill>
              </a:rPr>
              <a:t>labour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5244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452E8607-685D-620D-D258-7B51514B7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765" y="0"/>
            <a:ext cx="7018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177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AC236-AF26-7A3E-EEA5-4503FE128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332656"/>
            <a:ext cx="10364451" cy="1596177"/>
          </a:xfrm>
        </p:spPr>
        <p:txBody>
          <a:bodyPr/>
          <a:lstStyle/>
          <a:p>
            <a:r>
              <a:rPr lang="en-US" dirty="0"/>
              <a:t>Cause of long </a:t>
            </a:r>
            <a:r>
              <a:rPr lang="en-US" dirty="0" err="1"/>
              <a:t>labour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9DEE7-2B6F-6220-8484-E5299BC70EA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600201"/>
            <a:ext cx="7934672" cy="4525963"/>
          </a:xfrm>
        </p:spPr>
        <p:txBody>
          <a:bodyPr/>
          <a:lstStyle/>
          <a:p>
            <a:r>
              <a:rPr lang="en-US" dirty="0"/>
              <a:t>Power : Uterine function</a:t>
            </a:r>
          </a:p>
          <a:p>
            <a:endParaRPr lang="en-US" dirty="0"/>
          </a:p>
          <a:p>
            <a:r>
              <a:rPr lang="en-US" dirty="0"/>
              <a:t>Passenger : Fetal position and presentation</a:t>
            </a:r>
          </a:p>
          <a:p>
            <a:endParaRPr lang="en-US" dirty="0"/>
          </a:p>
          <a:p>
            <a:r>
              <a:rPr lang="en-US" dirty="0"/>
              <a:t>Passage : Cephalopelvic disproportion</a:t>
            </a:r>
          </a:p>
        </p:txBody>
      </p:sp>
    </p:spTree>
    <p:extLst>
      <p:ext uri="{BB962C8B-B14F-4D97-AF65-F5344CB8AC3E}">
        <p14:creationId xmlns:p14="http://schemas.microsoft.com/office/powerpoint/2010/main" val="3110950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56DE5AD8-8CF2-71AB-8442-9E0C52B8380A}"/>
              </a:ext>
            </a:extLst>
          </p:cNvPr>
          <p:cNvSpPr txBox="1"/>
          <p:nvPr/>
        </p:nvSpPr>
        <p:spPr>
          <a:xfrm>
            <a:off x="7464152" y="1995719"/>
            <a:ext cx="364112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ighlight>
                  <a:srgbClr val="00FFFF"/>
                </a:highlight>
              </a:rPr>
              <a:t>O63.0</a:t>
            </a:r>
          </a:p>
          <a:p>
            <a:r>
              <a:rPr lang="en-US" sz="2000" dirty="0">
                <a:highlight>
                  <a:srgbClr val="00FFFF"/>
                </a:highlight>
              </a:rPr>
              <a:t>	Prolong first stage</a:t>
            </a:r>
          </a:p>
          <a:p>
            <a:endParaRPr lang="en-US" sz="2000" dirty="0">
              <a:highlight>
                <a:srgbClr val="00FFFF"/>
              </a:highlight>
            </a:endParaRPr>
          </a:p>
          <a:p>
            <a:r>
              <a:rPr lang="en-US" sz="2000" dirty="0">
                <a:highlight>
                  <a:srgbClr val="00FFFF"/>
                </a:highlight>
              </a:rPr>
              <a:t>O63.1</a:t>
            </a:r>
          </a:p>
          <a:p>
            <a:r>
              <a:rPr lang="en-US" sz="2000" dirty="0">
                <a:highlight>
                  <a:srgbClr val="00FFFF"/>
                </a:highlight>
              </a:rPr>
              <a:t>	Prolong second stage</a:t>
            </a:r>
          </a:p>
          <a:p>
            <a:endParaRPr lang="en-US" sz="2000" dirty="0">
              <a:highlight>
                <a:srgbClr val="00FFFF"/>
              </a:highlight>
            </a:endParaRPr>
          </a:p>
          <a:p>
            <a:r>
              <a:rPr lang="en-US" sz="2000" dirty="0">
                <a:highlight>
                  <a:srgbClr val="00FFFF"/>
                </a:highlight>
              </a:rPr>
              <a:t>O63.9</a:t>
            </a:r>
          </a:p>
          <a:p>
            <a:r>
              <a:rPr lang="en-US" sz="2000" dirty="0">
                <a:highlight>
                  <a:srgbClr val="00FFFF"/>
                </a:highlight>
              </a:rPr>
              <a:t>	Long </a:t>
            </a:r>
            <a:r>
              <a:rPr lang="en-US" sz="2000" dirty="0" err="1">
                <a:highlight>
                  <a:srgbClr val="00FFFF"/>
                </a:highlight>
              </a:rPr>
              <a:t>labour</a:t>
            </a:r>
            <a:r>
              <a:rPr lang="en-US" sz="2000" dirty="0">
                <a:highlight>
                  <a:srgbClr val="00FFFF"/>
                </a:highlight>
              </a:rPr>
              <a:t>, unspecified</a:t>
            </a:r>
          </a:p>
          <a:p>
            <a:endParaRPr lang="en-US" sz="2000" dirty="0">
              <a:highlight>
                <a:srgbClr val="00FFFF"/>
              </a:highlight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6AD6895-5931-2E57-9438-ECC7C4228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-2120"/>
            <a:ext cx="6416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8955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56DE5AD8-8CF2-71AB-8442-9E0C52B8380A}"/>
              </a:ext>
            </a:extLst>
          </p:cNvPr>
          <p:cNvSpPr txBox="1"/>
          <p:nvPr/>
        </p:nvSpPr>
        <p:spPr>
          <a:xfrm>
            <a:off x="7132472" y="1380166"/>
            <a:ext cx="4723922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ighlight>
                  <a:srgbClr val="00FFFF"/>
                </a:highlight>
              </a:rPr>
              <a:t>O62.0</a:t>
            </a:r>
          </a:p>
          <a:p>
            <a:r>
              <a:rPr lang="en-US" sz="2000" dirty="0">
                <a:highlight>
                  <a:srgbClr val="00FFFF"/>
                </a:highlight>
              </a:rPr>
              <a:t>	Failure of cervical dilate</a:t>
            </a:r>
          </a:p>
          <a:p>
            <a:r>
              <a:rPr lang="en-US" sz="2000" dirty="0">
                <a:highlight>
                  <a:srgbClr val="00FFFF"/>
                </a:highlight>
              </a:rPr>
              <a:t>	Uterine inertia during latent phase</a:t>
            </a:r>
          </a:p>
          <a:p>
            <a:endParaRPr lang="en-US" sz="2000" dirty="0">
              <a:highlight>
                <a:srgbClr val="00FFFF"/>
              </a:highlight>
            </a:endParaRPr>
          </a:p>
          <a:p>
            <a:r>
              <a:rPr lang="en-US" sz="2000" dirty="0">
                <a:highlight>
                  <a:srgbClr val="00FFFF"/>
                </a:highlight>
              </a:rPr>
              <a:t>O62.1</a:t>
            </a:r>
          </a:p>
          <a:p>
            <a:r>
              <a:rPr lang="en-US" sz="2000" dirty="0">
                <a:highlight>
                  <a:srgbClr val="00FFFF"/>
                </a:highlight>
              </a:rPr>
              <a:t>	Arrested active phase</a:t>
            </a:r>
          </a:p>
          <a:p>
            <a:r>
              <a:rPr lang="en-US" sz="2000" dirty="0">
                <a:highlight>
                  <a:srgbClr val="00FFFF"/>
                </a:highlight>
              </a:rPr>
              <a:t>	Uterine inertia during active phase</a:t>
            </a:r>
          </a:p>
          <a:p>
            <a:endParaRPr lang="en-US" sz="2000" dirty="0">
              <a:highlight>
                <a:srgbClr val="00FFFF"/>
              </a:highlight>
            </a:endParaRPr>
          </a:p>
          <a:p>
            <a:r>
              <a:rPr lang="en-US" sz="2000" dirty="0">
                <a:highlight>
                  <a:srgbClr val="00FFFF"/>
                </a:highlight>
              </a:rPr>
              <a:t>O62.2</a:t>
            </a:r>
          </a:p>
          <a:p>
            <a:r>
              <a:rPr lang="en-US" sz="2000" dirty="0">
                <a:highlight>
                  <a:srgbClr val="00FFFF"/>
                </a:highlight>
              </a:rPr>
              <a:t>	Hypotonic uterine contraction</a:t>
            </a:r>
          </a:p>
          <a:p>
            <a:endParaRPr lang="en-US" sz="2000" dirty="0">
              <a:highlight>
                <a:srgbClr val="00FFFF"/>
              </a:highlight>
            </a:endParaRPr>
          </a:p>
          <a:p>
            <a:r>
              <a:rPr lang="en-US" sz="2000" dirty="0">
                <a:highlight>
                  <a:srgbClr val="00FFFF"/>
                </a:highlight>
              </a:rPr>
              <a:t>O62.4</a:t>
            </a:r>
          </a:p>
          <a:p>
            <a:r>
              <a:rPr lang="en-US" sz="2000" dirty="0">
                <a:highlight>
                  <a:srgbClr val="00FFFF"/>
                </a:highlight>
              </a:rPr>
              <a:t>	Hypertonic uterine contraction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6AD6895-5931-2E57-9438-ECC7C4228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-2120"/>
            <a:ext cx="6416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02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919AD-AA3B-E5D3-7EE4-0136593C4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16632"/>
            <a:ext cx="10364451" cy="1596177"/>
          </a:xfrm>
        </p:spPr>
        <p:txBody>
          <a:bodyPr/>
          <a:lstStyle/>
          <a:p>
            <a:r>
              <a:rPr lang="en-US" dirty="0"/>
              <a:t>Obstructed </a:t>
            </a:r>
            <a:r>
              <a:rPr lang="en-US" dirty="0" err="1"/>
              <a:t>labour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30A24-2BC9-F522-BC26-E618A25FE2C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600201"/>
            <a:ext cx="7574632" cy="498316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Prolong deceleration phase </a:t>
            </a:r>
            <a:endParaRPr lang="th-TH" dirty="0"/>
          </a:p>
          <a:p>
            <a:pPr lvl="1"/>
            <a:r>
              <a:rPr lang="th-TH" dirty="0"/>
              <a:t>ครรภ์แรก </a:t>
            </a:r>
            <a:r>
              <a:rPr lang="en-US" dirty="0"/>
              <a:t>&gt; </a:t>
            </a:r>
            <a:r>
              <a:rPr lang="th-TH" dirty="0"/>
              <a:t>3 ชม</a:t>
            </a:r>
          </a:p>
          <a:p>
            <a:pPr lvl="1"/>
            <a:r>
              <a:rPr lang="th-TH" dirty="0"/>
              <a:t>ครรภ์ถัดไป </a:t>
            </a:r>
            <a:r>
              <a:rPr lang="en-US" dirty="0"/>
              <a:t>&gt; </a:t>
            </a:r>
            <a:r>
              <a:rPr lang="th-TH" dirty="0"/>
              <a:t>1 ชม.</a:t>
            </a:r>
          </a:p>
          <a:p>
            <a:endParaRPr lang="th-TH" dirty="0"/>
          </a:p>
          <a:p>
            <a:r>
              <a:rPr lang="en-US" dirty="0"/>
              <a:t>Second arrest of dilatation </a:t>
            </a:r>
            <a:endParaRPr lang="th-TH" dirty="0"/>
          </a:p>
          <a:p>
            <a:pPr lvl="1"/>
            <a:r>
              <a:rPr lang="th-TH" dirty="0"/>
              <a:t>ปากมดลูกไม่ขยายมากขึ้น </a:t>
            </a:r>
            <a:r>
              <a:rPr lang="en-US" dirty="0"/>
              <a:t>&gt; </a:t>
            </a:r>
            <a:r>
              <a:rPr lang="th-TH" dirty="0"/>
              <a:t>1 ชม.</a:t>
            </a:r>
          </a:p>
          <a:p>
            <a:endParaRPr lang="th-TH" dirty="0"/>
          </a:p>
          <a:p>
            <a:r>
              <a:rPr lang="en-US" dirty="0"/>
              <a:t>Arrest of descent </a:t>
            </a:r>
            <a:endParaRPr lang="th-TH" dirty="0"/>
          </a:p>
          <a:p>
            <a:pPr lvl="1"/>
            <a:r>
              <a:rPr lang="th-TH" dirty="0"/>
              <a:t>ส่วนนำไม่เคลื่อนลงต่ำ </a:t>
            </a:r>
            <a:r>
              <a:rPr lang="en-US" dirty="0"/>
              <a:t>&gt; </a:t>
            </a:r>
            <a:r>
              <a:rPr lang="th-TH" dirty="0"/>
              <a:t>1ชม.</a:t>
            </a:r>
            <a:endParaRPr lang="en-US" dirty="0"/>
          </a:p>
          <a:p>
            <a:endParaRPr lang="en-US" dirty="0"/>
          </a:p>
          <a:p>
            <a:r>
              <a:rPr lang="en-US" dirty="0"/>
              <a:t>Timing</a:t>
            </a:r>
          </a:p>
          <a:p>
            <a:pPr lvl="1"/>
            <a:r>
              <a:rPr lang="th-TH" dirty="0"/>
              <a:t>ก่อนเจ็บครรภ์ : </a:t>
            </a:r>
            <a:r>
              <a:rPr lang="en-US" dirty="0"/>
              <a:t>Maternal care due to condition</a:t>
            </a:r>
          </a:p>
          <a:p>
            <a:pPr lvl="1"/>
            <a:r>
              <a:rPr lang="th-TH" dirty="0"/>
              <a:t>เป็นสาเหตุการคลอดติดขัด : </a:t>
            </a:r>
            <a:r>
              <a:rPr lang="en-US" dirty="0"/>
              <a:t>Obstructed </a:t>
            </a:r>
            <a:r>
              <a:rPr lang="en-US" dirty="0" err="1"/>
              <a:t>labour</a:t>
            </a:r>
            <a:r>
              <a:rPr lang="en-US" dirty="0"/>
              <a:t> due to condition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9991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68" t="32150" r="52846" b="31100"/>
          <a:stretch/>
        </p:blipFill>
        <p:spPr>
          <a:xfrm>
            <a:off x="191344" y="764704"/>
            <a:ext cx="1188132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529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FD63E3-470A-AD58-9843-20BAE23F4E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03" t="37399" r="56498" b="26901"/>
          <a:stretch/>
        </p:blipFill>
        <p:spPr>
          <a:xfrm>
            <a:off x="0" y="190500"/>
            <a:ext cx="12192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54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DDDA5-8C37-0FD9-AF21-B35A29DCDF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Medical Conditions in Pregnant</a:t>
            </a:r>
          </a:p>
        </p:txBody>
      </p:sp>
    </p:spTree>
    <p:extLst>
      <p:ext uri="{BB962C8B-B14F-4D97-AF65-F5344CB8AC3E}">
        <p14:creationId xmlns:p14="http://schemas.microsoft.com/office/powerpoint/2010/main" val="17331483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6FC8A-9D0C-9ABF-48DF-DCE42E17A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Common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E6F89-A3FD-6414-CD72-BD1724FAAB4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Hypertension</a:t>
            </a:r>
          </a:p>
          <a:p>
            <a:endParaRPr lang="en-US" dirty="0"/>
          </a:p>
          <a:p>
            <a:r>
              <a:rPr lang="en-US" dirty="0"/>
              <a:t>Pre-eclampsia/Eclampsia</a:t>
            </a:r>
          </a:p>
          <a:p>
            <a:endParaRPr lang="en-US" dirty="0"/>
          </a:p>
          <a:p>
            <a:r>
              <a:rPr lang="en-US" dirty="0"/>
              <a:t>HELLP</a:t>
            </a:r>
          </a:p>
          <a:p>
            <a:endParaRPr lang="en-US" dirty="0"/>
          </a:p>
          <a:p>
            <a:r>
              <a:rPr lang="en-US" dirty="0"/>
              <a:t>Diabetes</a:t>
            </a:r>
          </a:p>
          <a:p>
            <a:endParaRPr lang="en-US" dirty="0"/>
          </a:p>
          <a:p>
            <a:r>
              <a:rPr lang="en-US" dirty="0"/>
              <a:t>Infection</a:t>
            </a:r>
          </a:p>
        </p:txBody>
      </p:sp>
    </p:spTree>
    <p:extLst>
      <p:ext uri="{BB962C8B-B14F-4D97-AF65-F5344CB8AC3E}">
        <p14:creationId xmlns:p14="http://schemas.microsoft.com/office/powerpoint/2010/main" val="1479808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th-TH" sz="3600" dirty="0"/>
              <a:t>การสิ้นสุดการตั้งครรภ์ก่อนเวลาที่ทารกสามารถมีชีวิตได้</a:t>
            </a:r>
          </a:p>
          <a:p>
            <a:pPr lvl="1"/>
            <a:r>
              <a:rPr lang="th-TH" sz="3200" dirty="0"/>
              <a:t>น้ำหนักแรกคลอดต่ำกว่า 500 กรัม</a:t>
            </a:r>
          </a:p>
          <a:p>
            <a:pPr lvl="1"/>
            <a:endParaRPr lang="th-TH" sz="3200" dirty="0"/>
          </a:p>
          <a:p>
            <a:pPr lvl="1"/>
            <a:r>
              <a:rPr lang="th-TH" sz="3200" dirty="0"/>
              <a:t>อายุครรภ์น้อยกว่า 20 สัปดาห์ [นับจากวันแรกของประจำเดือนครั้งสุดท้าย]</a:t>
            </a:r>
          </a:p>
        </p:txBody>
      </p:sp>
    </p:spTree>
    <p:extLst>
      <p:ext uri="{BB962C8B-B14F-4D97-AF65-F5344CB8AC3E}">
        <p14:creationId xmlns:p14="http://schemas.microsoft.com/office/powerpoint/2010/main" val="9762183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D7D60-690B-6FEA-5933-138B97EA1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E16AA-3FCA-07B5-C553-9D27156F6C4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Pre-existing : </a:t>
            </a:r>
            <a:r>
              <a:rPr lang="th-TH" dirty="0"/>
              <a:t>เกิดก่อนการตั้งครรภ์</a:t>
            </a:r>
          </a:p>
          <a:p>
            <a:endParaRPr lang="th-TH" dirty="0"/>
          </a:p>
          <a:p>
            <a:r>
              <a:rPr lang="en-US" dirty="0"/>
              <a:t>Pregnancy induce/Gestational : </a:t>
            </a:r>
            <a:r>
              <a:rPr lang="th-TH" dirty="0"/>
              <a:t>เกิดระหว่างตั้งครรภ์</a:t>
            </a:r>
          </a:p>
          <a:p>
            <a:endParaRPr lang="th-TH" dirty="0"/>
          </a:p>
          <a:p>
            <a:r>
              <a:rPr lang="en-US" dirty="0"/>
              <a:t>During delivery : </a:t>
            </a:r>
            <a:r>
              <a:rPr lang="th-TH" dirty="0"/>
              <a:t>เกิดระหว่างการคลอด</a:t>
            </a:r>
          </a:p>
          <a:p>
            <a:endParaRPr lang="th-TH" dirty="0"/>
          </a:p>
          <a:p>
            <a:r>
              <a:rPr lang="en-US" dirty="0"/>
              <a:t>Postpartum : </a:t>
            </a:r>
            <a:r>
              <a:rPr lang="th-TH" dirty="0"/>
              <a:t>เกิดระยะหลังคลอด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9197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600" dirty="0"/>
              <a:t>HYPERTENSION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2434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F3171-379E-52BD-05C5-18F3AAEE6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Hypertension in pregnancy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E47A4-464A-930E-E730-5719FFA6CE7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/>
              <a:t>SBP &gt; 140 mmHg or DBP &gt; 90 mmHg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400" dirty="0">
                <a:solidFill>
                  <a:srgbClr val="00B050"/>
                </a:solidFill>
              </a:rPr>
              <a:t>Keyword</a:t>
            </a:r>
            <a:endParaRPr lang="en-US" sz="4400" dirty="0"/>
          </a:p>
          <a:p>
            <a:pPr marL="0" indent="0" algn="ctr">
              <a:buNone/>
            </a:pPr>
            <a:r>
              <a:rPr lang="en-US" dirty="0"/>
              <a:t>GA : cut point 20 </a:t>
            </a:r>
            <a:r>
              <a:rPr lang="en-US" dirty="0" err="1"/>
              <a:t>wks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Proteinuria</a:t>
            </a:r>
          </a:p>
          <a:p>
            <a:pPr marL="0" indent="0" algn="ctr">
              <a:buNone/>
            </a:pPr>
            <a:r>
              <a:rPr lang="en-US" dirty="0"/>
              <a:t>Edema</a:t>
            </a:r>
          </a:p>
          <a:p>
            <a:pPr marL="0" indent="0" algn="ctr">
              <a:buNone/>
            </a:pPr>
            <a:r>
              <a:rPr lang="en-US" dirty="0"/>
              <a:t>Seizure </a:t>
            </a:r>
          </a:p>
        </p:txBody>
      </p:sp>
    </p:spTree>
    <p:extLst>
      <p:ext uri="{BB962C8B-B14F-4D97-AF65-F5344CB8AC3E}">
        <p14:creationId xmlns:p14="http://schemas.microsoft.com/office/powerpoint/2010/main" val="6457782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55006D-62B2-CDFA-F6F8-0EE3FF94E7CD}"/>
              </a:ext>
            </a:extLst>
          </p:cNvPr>
          <p:cNvSpPr txBox="1"/>
          <p:nvPr/>
        </p:nvSpPr>
        <p:spPr>
          <a:xfrm>
            <a:off x="3382853" y="1124744"/>
            <a:ext cx="54262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GA &lt; 20 </a:t>
            </a:r>
            <a:r>
              <a:rPr lang="en-US" dirty="0" err="1">
                <a:solidFill>
                  <a:srgbClr val="00B050"/>
                </a:solidFill>
              </a:rPr>
              <a:t>wks</a:t>
            </a:r>
            <a:r>
              <a:rPr lang="en-US" dirty="0">
                <a:solidFill>
                  <a:srgbClr val="00B050"/>
                </a:solidFill>
              </a:rPr>
              <a:t> : Pre-existing </a:t>
            </a:r>
            <a:r>
              <a:rPr lang="en-US" dirty="0" err="1">
                <a:solidFill>
                  <a:srgbClr val="00B050"/>
                </a:solidFill>
              </a:rPr>
              <a:t>hypertion</a:t>
            </a:r>
            <a:endParaRPr lang="en-US" dirty="0">
              <a:solidFill>
                <a:srgbClr val="00B050"/>
              </a:solidFill>
            </a:endParaRPr>
          </a:p>
          <a:p>
            <a:pPr algn="ctr"/>
            <a:r>
              <a:rPr lang="en-US" dirty="0">
                <a:solidFill>
                  <a:srgbClr val="00B050"/>
                </a:solidFill>
              </a:rPr>
              <a:t>O10.-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6954F1-CC58-005A-F4B6-E4F6C80ADE51}"/>
              </a:ext>
            </a:extLst>
          </p:cNvPr>
          <p:cNvSpPr txBox="1"/>
          <p:nvPr/>
        </p:nvSpPr>
        <p:spPr>
          <a:xfrm>
            <a:off x="2597765" y="4779148"/>
            <a:ext cx="69964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GA </a:t>
            </a:r>
            <a:r>
              <a:rPr lang="en-US" u="sng" dirty="0">
                <a:solidFill>
                  <a:srgbClr val="FF0000"/>
                </a:solidFill>
              </a:rPr>
              <a:t>&gt;</a:t>
            </a:r>
            <a:r>
              <a:rPr lang="en-US" dirty="0">
                <a:solidFill>
                  <a:srgbClr val="FF0000"/>
                </a:solidFill>
              </a:rPr>
              <a:t> 20 </a:t>
            </a:r>
            <a:r>
              <a:rPr lang="en-US" dirty="0" err="1">
                <a:solidFill>
                  <a:srgbClr val="FF0000"/>
                </a:solidFill>
              </a:rPr>
              <a:t>wks</a:t>
            </a:r>
            <a:r>
              <a:rPr lang="en-US" dirty="0">
                <a:solidFill>
                  <a:srgbClr val="FF0000"/>
                </a:solidFill>
              </a:rPr>
              <a:t> : Pregnancy induced hypertension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O13, O14.-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BFCF5C-4408-EBD3-78F6-879E622533D9}"/>
              </a:ext>
            </a:extLst>
          </p:cNvPr>
          <p:cNvSpPr txBox="1"/>
          <p:nvPr/>
        </p:nvSpPr>
        <p:spPr>
          <a:xfrm>
            <a:off x="2843345" y="2951946"/>
            <a:ext cx="65053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GA &lt; 20 </a:t>
            </a:r>
            <a:r>
              <a:rPr lang="en-US" dirty="0" err="1">
                <a:solidFill>
                  <a:srgbClr val="00B0F0"/>
                </a:solidFill>
              </a:rPr>
              <a:t>wks</a:t>
            </a:r>
            <a:r>
              <a:rPr lang="en-US" dirty="0">
                <a:solidFill>
                  <a:srgbClr val="00B0F0"/>
                </a:solidFill>
              </a:rPr>
              <a:t> : Pre-eclampsia superimposed</a:t>
            </a:r>
          </a:p>
          <a:p>
            <a:pPr algn="ctr"/>
            <a:r>
              <a:rPr lang="en-US" dirty="0">
                <a:solidFill>
                  <a:srgbClr val="00B0F0"/>
                </a:solidFill>
              </a:rPr>
              <a:t>O11</a:t>
            </a:r>
          </a:p>
        </p:txBody>
      </p:sp>
    </p:spTree>
    <p:extLst>
      <p:ext uri="{BB962C8B-B14F-4D97-AF65-F5344CB8AC3E}">
        <p14:creationId xmlns:p14="http://schemas.microsoft.com/office/powerpoint/2010/main" val="22247839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5B758-B97B-B5C6-BCDF-158BF35F7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-27384"/>
            <a:ext cx="10364451" cy="1296144"/>
          </a:xfrm>
        </p:spPr>
        <p:txBody>
          <a:bodyPr/>
          <a:lstStyle/>
          <a:p>
            <a:r>
              <a:rPr lang="en-US" dirty="0"/>
              <a:t>Pre-eclampsia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5A7C0B-9EDF-33DE-AF04-4D00F3F2B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1124744"/>
            <a:ext cx="6777663" cy="43924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59C1B0-C098-38DB-D939-46264BC90674}"/>
              </a:ext>
            </a:extLst>
          </p:cNvPr>
          <p:cNvSpPr txBox="1"/>
          <p:nvPr/>
        </p:nvSpPr>
        <p:spPr>
          <a:xfrm>
            <a:off x="1416642" y="5877561"/>
            <a:ext cx="9358716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Mild pre-eclampsia + 1 feather of HELLP : Severe pre-eclampsia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40BCF9-8CA5-952E-4B74-F1DCF647507E}"/>
              </a:ext>
            </a:extLst>
          </p:cNvPr>
          <p:cNvSpPr txBox="1"/>
          <p:nvPr/>
        </p:nvSpPr>
        <p:spPr>
          <a:xfrm>
            <a:off x="7973973" y="2521059"/>
            <a:ext cx="381065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HELLP syndrome</a:t>
            </a:r>
          </a:p>
          <a:p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dirty="0"/>
              <a:t>  : </a:t>
            </a:r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dirty="0"/>
              <a:t>emolysis</a:t>
            </a:r>
          </a:p>
          <a:p>
            <a:r>
              <a:rPr lang="en-US" dirty="0">
                <a:solidFill>
                  <a:srgbClr val="FF0000"/>
                </a:solidFill>
              </a:rPr>
              <a:t>EL</a:t>
            </a:r>
            <a:r>
              <a:rPr lang="en-US" dirty="0"/>
              <a:t> : </a:t>
            </a:r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dirty="0"/>
              <a:t>levate </a:t>
            </a:r>
            <a:r>
              <a:rPr lang="en-US" dirty="0">
                <a:solidFill>
                  <a:srgbClr val="FF0000"/>
                </a:solidFill>
              </a:rPr>
              <a:t>L</a:t>
            </a:r>
            <a:r>
              <a:rPr lang="en-US" dirty="0"/>
              <a:t>iver enzyme</a:t>
            </a:r>
          </a:p>
          <a:p>
            <a:r>
              <a:rPr lang="en-US" dirty="0">
                <a:solidFill>
                  <a:srgbClr val="FF0000"/>
                </a:solidFill>
              </a:rPr>
              <a:t>LP</a:t>
            </a:r>
            <a:r>
              <a:rPr lang="en-US" dirty="0"/>
              <a:t> : </a:t>
            </a:r>
            <a:r>
              <a:rPr lang="en-US" dirty="0">
                <a:solidFill>
                  <a:srgbClr val="FF0000"/>
                </a:solidFill>
              </a:rPr>
              <a:t>L</a:t>
            </a:r>
            <a:r>
              <a:rPr lang="en-US" dirty="0"/>
              <a:t>ow </a:t>
            </a:r>
            <a:r>
              <a:rPr lang="en-US" dirty="0" err="1">
                <a:solidFill>
                  <a:srgbClr val="FF0000"/>
                </a:solidFill>
              </a:rPr>
              <a:t>P</a:t>
            </a:r>
            <a:r>
              <a:rPr lang="en-US" dirty="0" err="1"/>
              <a:t>latlets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92296" y="1124744"/>
            <a:ext cx="1678665" cy="830997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4800" dirty="0"/>
              <a:t>O14.-</a:t>
            </a:r>
          </a:p>
        </p:txBody>
      </p:sp>
    </p:spTree>
    <p:extLst>
      <p:ext uri="{BB962C8B-B14F-4D97-AF65-F5344CB8AC3E}">
        <p14:creationId xmlns:p14="http://schemas.microsoft.com/office/powerpoint/2010/main" val="31644800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A579D-BF82-8007-B377-4D64DCCFA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Eclampsia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82C97-256D-1A75-2388-2EB17506C33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2323728"/>
            <a:ext cx="10972800" cy="221054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4000" dirty="0"/>
              <a:t>Pre-eclampsia</a:t>
            </a:r>
          </a:p>
          <a:p>
            <a:pPr marL="0" indent="0" algn="ctr">
              <a:buNone/>
            </a:pPr>
            <a:r>
              <a:rPr lang="en-US" sz="4000" dirty="0"/>
              <a:t>+</a:t>
            </a:r>
          </a:p>
          <a:p>
            <a:pPr marL="0" indent="0" algn="ctr">
              <a:buNone/>
            </a:pPr>
            <a:r>
              <a:rPr lang="en-US" sz="4000" dirty="0"/>
              <a:t>Seizure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71864" y="4643306"/>
            <a:ext cx="2448272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FF00"/>
                </a:solidFill>
              </a:rPr>
              <a:t>O15.-</a:t>
            </a:r>
          </a:p>
        </p:txBody>
      </p:sp>
    </p:spTree>
    <p:extLst>
      <p:ext uri="{BB962C8B-B14F-4D97-AF65-F5344CB8AC3E}">
        <p14:creationId xmlns:p14="http://schemas.microsoft.com/office/powerpoint/2010/main" val="31027529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6342E5-A966-515F-F6F4-3F293D092D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19" t="36351" r="33463" b="13250"/>
          <a:stretch/>
        </p:blipFill>
        <p:spPr>
          <a:xfrm>
            <a:off x="1666875" y="0"/>
            <a:ext cx="8858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55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18B3E3-9AB2-2299-54F7-D6D8B9BBA3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20" t="29000" r="29328" b="57350"/>
          <a:stretch/>
        </p:blipFill>
        <p:spPr>
          <a:xfrm>
            <a:off x="363055" y="2348880"/>
            <a:ext cx="11465889" cy="21602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422EA9-360B-2E73-A144-EB2B9917FDDD}"/>
              </a:ext>
            </a:extLst>
          </p:cNvPr>
          <p:cNvSpPr txBox="1"/>
          <p:nvPr/>
        </p:nvSpPr>
        <p:spPr>
          <a:xfrm>
            <a:off x="3445914" y="548680"/>
            <a:ext cx="53001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Without Hypertension</a:t>
            </a:r>
          </a:p>
        </p:txBody>
      </p:sp>
    </p:spTree>
    <p:extLst>
      <p:ext uri="{BB962C8B-B14F-4D97-AF65-F5344CB8AC3E}">
        <p14:creationId xmlns:p14="http://schemas.microsoft.com/office/powerpoint/2010/main" val="32843249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DIABETES</a:t>
            </a:r>
          </a:p>
        </p:txBody>
      </p:sp>
    </p:spTree>
    <p:extLst>
      <p:ext uri="{BB962C8B-B14F-4D97-AF65-F5344CB8AC3E}">
        <p14:creationId xmlns:p14="http://schemas.microsoft.com/office/powerpoint/2010/main" val="41182141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116632"/>
            <a:ext cx="10364451" cy="1596177"/>
          </a:xfrm>
        </p:spPr>
        <p:txBody>
          <a:bodyPr/>
          <a:lstStyle/>
          <a:p>
            <a:r>
              <a:rPr lang="en-US" dirty="0"/>
              <a:t>Diabetes in Pregnant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600201"/>
            <a:ext cx="3902224" cy="3773015"/>
          </a:xfrm>
        </p:spPr>
        <p:txBody>
          <a:bodyPr/>
          <a:lstStyle/>
          <a:p>
            <a:r>
              <a:rPr lang="en-US" dirty="0"/>
              <a:t>Pre-existing DM</a:t>
            </a:r>
          </a:p>
          <a:p>
            <a:pPr lvl="1"/>
            <a:r>
              <a:rPr lang="th-TH" dirty="0"/>
              <a:t>เป็นก่อนตั้งครรภ์</a:t>
            </a:r>
          </a:p>
          <a:p>
            <a:pPr lvl="1"/>
            <a:r>
              <a:rPr lang="en-US" dirty="0"/>
              <a:t>Type 1 or Type 2</a:t>
            </a:r>
          </a:p>
          <a:p>
            <a:pPr lvl="1"/>
            <a:endParaRPr lang="en-US" dirty="0"/>
          </a:p>
          <a:p>
            <a:r>
              <a:rPr lang="en-US" dirty="0"/>
              <a:t>Gestational DM</a:t>
            </a:r>
          </a:p>
          <a:p>
            <a:pPr lvl="1"/>
            <a:r>
              <a:rPr lang="th-TH" dirty="0"/>
              <a:t>เป็นเมื่อตั้งครรภ์แล้ว</a:t>
            </a:r>
          </a:p>
          <a:p>
            <a:pPr lvl="1"/>
            <a:r>
              <a:rPr lang="en-US" dirty="0"/>
              <a:t>Type A1 or Type A2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4013" t="27951" r="52953" b="50000"/>
          <a:stretch/>
        </p:blipFill>
        <p:spPr>
          <a:xfrm>
            <a:off x="4871864" y="1600201"/>
            <a:ext cx="7087644" cy="38164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0545" y="5575282"/>
            <a:ext cx="3320333" cy="95410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Type A1 : Diet control</a:t>
            </a:r>
          </a:p>
          <a:p>
            <a:r>
              <a:rPr lang="en-US" dirty="0"/>
              <a:t>Type A2 : Medication</a:t>
            </a:r>
          </a:p>
        </p:txBody>
      </p:sp>
    </p:spTree>
    <p:extLst>
      <p:ext uri="{BB962C8B-B14F-4D97-AF65-F5344CB8AC3E}">
        <p14:creationId xmlns:p14="http://schemas.microsoft.com/office/powerpoint/2010/main" val="1093115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3775" y="44624"/>
            <a:ext cx="10364451" cy="1596177"/>
          </a:xfrm>
        </p:spPr>
        <p:txBody>
          <a:bodyPr/>
          <a:lstStyle/>
          <a:p>
            <a:r>
              <a:rPr lang="th-TH" dirty="0"/>
              <a:t>แนวทางการสรุป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3"/>
          </p:nvPr>
        </p:nvSpPr>
        <p:spPr>
          <a:xfrm>
            <a:off x="914400" y="1085013"/>
            <a:ext cx="10363826" cy="3424107"/>
          </a:xfrm>
        </p:spPr>
        <p:txBody>
          <a:bodyPr>
            <a:noAutofit/>
          </a:bodyPr>
          <a:lstStyle/>
          <a:p>
            <a:r>
              <a:rPr lang="th-TH" sz="2800" dirty="0"/>
              <a:t>สาเหตุ</a:t>
            </a:r>
          </a:p>
          <a:p>
            <a:pPr lvl="1"/>
            <a:r>
              <a:rPr lang="en-US" sz="2400" dirty="0"/>
              <a:t>Spontaneous</a:t>
            </a:r>
          </a:p>
          <a:p>
            <a:pPr lvl="1"/>
            <a:r>
              <a:rPr lang="en-US" sz="2400" dirty="0"/>
              <a:t>Medical (Success </a:t>
            </a:r>
            <a:r>
              <a:rPr lang="en-US" sz="2400" dirty="0" err="1"/>
              <a:t>vs</a:t>
            </a:r>
            <a:r>
              <a:rPr lang="en-US" sz="2400" dirty="0"/>
              <a:t> Fail)</a:t>
            </a:r>
          </a:p>
          <a:p>
            <a:pPr lvl="1"/>
            <a:r>
              <a:rPr lang="en-US" sz="2400" dirty="0"/>
              <a:t>Illegal</a:t>
            </a:r>
          </a:p>
          <a:p>
            <a:pPr lvl="1"/>
            <a:r>
              <a:rPr lang="en-US" sz="2400" dirty="0"/>
              <a:t>Other</a:t>
            </a:r>
          </a:p>
          <a:p>
            <a:pPr lvl="1"/>
            <a:endParaRPr lang="en-US" sz="2400" dirty="0"/>
          </a:p>
          <a:p>
            <a:r>
              <a:rPr lang="th-TH" sz="2800" dirty="0"/>
              <a:t>ครบ หรือไม่ครบ</a:t>
            </a:r>
          </a:p>
          <a:p>
            <a:endParaRPr lang="th-TH" sz="2800" dirty="0"/>
          </a:p>
          <a:p>
            <a:r>
              <a:rPr lang="th-TH" sz="2800" dirty="0"/>
              <a:t>มีภาวะแทรกซ้อน</a:t>
            </a:r>
          </a:p>
        </p:txBody>
      </p:sp>
    </p:spTree>
    <p:extLst>
      <p:ext uri="{BB962C8B-B14F-4D97-AF65-F5344CB8AC3E}">
        <p14:creationId xmlns:p14="http://schemas.microsoft.com/office/powerpoint/2010/main" val="38091052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Infections</a:t>
            </a:r>
          </a:p>
        </p:txBody>
      </p:sp>
    </p:spTree>
    <p:extLst>
      <p:ext uri="{BB962C8B-B14F-4D97-AF65-F5344CB8AC3E}">
        <p14:creationId xmlns:p14="http://schemas.microsoft.com/office/powerpoint/2010/main" val="38132191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Infection in Pregnant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th-TH" dirty="0"/>
              <a:t>มีหลายหมวด</a:t>
            </a:r>
          </a:p>
          <a:p>
            <a:r>
              <a:rPr lang="th-TH" dirty="0"/>
              <a:t>สัมพันธ์กับการตั้งครรภ์ หรือไม่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GU tract infection in pregnancy : O23.-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Infection of breast with childbirth : O91.-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Infection in puerperium : O85, O86.-</a:t>
            </a:r>
            <a:endParaRPr lang="th-TH" dirty="0">
              <a:solidFill>
                <a:srgbClr val="00B050"/>
              </a:solidFill>
            </a:endParaRPr>
          </a:p>
          <a:p>
            <a:pPr lvl="1"/>
            <a:endParaRPr lang="en-US" dirty="0">
              <a:solidFill>
                <a:srgbClr val="00B050"/>
              </a:solidFill>
            </a:endParaRPr>
          </a:p>
          <a:p>
            <a:pPr lvl="1"/>
            <a:r>
              <a:rPr lang="en-US" dirty="0">
                <a:solidFill>
                  <a:srgbClr val="FF0000"/>
                </a:solidFill>
              </a:rPr>
              <a:t>Infection in pregnant : O98.-</a:t>
            </a:r>
          </a:p>
        </p:txBody>
      </p:sp>
      <p:sp>
        <p:nvSpPr>
          <p:cNvPr id="4" name="Right Brace 3"/>
          <p:cNvSpPr/>
          <p:nvPr/>
        </p:nvSpPr>
        <p:spPr>
          <a:xfrm>
            <a:off x="7536160" y="3212975"/>
            <a:ext cx="576064" cy="1190675"/>
          </a:xfrm>
          <a:prstGeom prst="rightBrace">
            <a:avLst>
              <a:gd name="adj1" fmla="val 59375"/>
              <a:gd name="adj2" fmla="val 5000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240236" y="3059958"/>
            <a:ext cx="3938899" cy="954107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th-TH" dirty="0"/>
              <a:t>รหัสเฉพาะ สัมพันธ์กับการตั้งครรภ์</a:t>
            </a:r>
          </a:p>
          <a:p>
            <a:r>
              <a:rPr lang="th-TH" dirty="0"/>
              <a:t>พิจารณาให้รหัสเจาะจงเชื้อโรคร่วมด้วย</a:t>
            </a:r>
            <a:endParaRPr lang="en-US" dirty="0"/>
          </a:p>
        </p:txBody>
      </p:sp>
      <p:sp>
        <p:nvSpPr>
          <p:cNvPr id="6" name="Right Brace 5"/>
          <p:cNvSpPr/>
          <p:nvPr/>
        </p:nvSpPr>
        <p:spPr>
          <a:xfrm>
            <a:off x="7536160" y="4837092"/>
            <a:ext cx="360040" cy="392107"/>
          </a:xfrm>
          <a:prstGeom prst="righ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240235" y="4581128"/>
            <a:ext cx="3938899" cy="95410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th-TH" dirty="0">
                <a:solidFill>
                  <a:srgbClr val="FFFF00"/>
                </a:solidFill>
              </a:rPr>
              <a:t>ไม่สัมพันธ์กับการตั้งครรภ์โดยตรง</a:t>
            </a:r>
          </a:p>
          <a:p>
            <a:r>
              <a:rPr lang="th-TH" dirty="0">
                <a:solidFill>
                  <a:srgbClr val="FFFF00"/>
                </a:solidFill>
              </a:rPr>
              <a:t>พิจารณาให้รหัสเจาะจงเชื้อโรคร่วมด้วย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382" y="5517232"/>
            <a:ext cx="5583773" cy="95410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O75.2 : Pyrexia during </a:t>
            </a:r>
            <a:r>
              <a:rPr lang="en-US" dirty="0" err="1"/>
              <a:t>labour</a:t>
            </a:r>
            <a:endParaRPr lang="en-US" dirty="0"/>
          </a:p>
          <a:p>
            <a:r>
              <a:rPr lang="en-US" dirty="0"/>
              <a:t>O75.3 : Other infection during </a:t>
            </a:r>
            <a:r>
              <a:rPr lang="en-US" dirty="0" err="1"/>
              <a:t>labour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7798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5360" y="504424"/>
            <a:ext cx="11377264" cy="6116617"/>
            <a:chOff x="335360" y="504424"/>
            <a:chExt cx="11377264" cy="6116617"/>
          </a:xfrm>
        </p:grpSpPr>
        <p:grpSp>
          <p:nvGrpSpPr>
            <p:cNvPr id="6" name="Group 5"/>
            <p:cNvGrpSpPr/>
            <p:nvPr/>
          </p:nvGrpSpPr>
          <p:grpSpPr>
            <a:xfrm>
              <a:off x="335360" y="1940521"/>
              <a:ext cx="5616624" cy="3120974"/>
              <a:chOff x="263352" y="380034"/>
              <a:chExt cx="6624736" cy="3120974"/>
            </a:xfrm>
            <a:solidFill>
              <a:srgbClr val="FFC000"/>
            </a:solidFill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/>
              <a:srcRect l="24013" t="30050" r="48818" b="51050"/>
              <a:stretch/>
            </p:blipFill>
            <p:spPr>
              <a:xfrm>
                <a:off x="263352" y="908720"/>
                <a:ext cx="6624736" cy="2592288"/>
              </a:xfrm>
              <a:prstGeom prst="rect">
                <a:avLst/>
              </a:prstGeom>
              <a:grpFill/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263352" y="380034"/>
                <a:ext cx="5794212" cy="461665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GU tract infection in pregnancy : O23.-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384032" y="504424"/>
              <a:ext cx="5328592" cy="1969770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Infection of breast with childbirth : O91.-</a:t>
              </a:r>
            </a:p>
            <a:p>
              <a:endParaRPr lang="en-US" sz="2400" dirty="0">
                <a:solidFill>
                  <a:srgbClr val="00B050"/>
                </a:solidFill>
              </a:endParaRPr>
            </a:p>
            <a:p>
              <a:r>
                <a:rPr lang="en-US" sz="1800" dirty="0"/>
                <a:t>O91.0   Infection of nipple associated with childbirth</a:t>
              </a:r>
            </a:p>
            <a:p>
              <a:r>
                <a:rPr lang="en-US" sz="1800" dirty="0"/>
                <a:t>O91.1   Abscess of breast associated with childbirth</a:t>
              </a:r>
            </a:p>
            <a:p>
              <a:r>
                <a:rPr lang="en-US" sz="1800" dirty="0"/>
                <a:t>O91.2   </a:t>
              </a:r>
              <a:r>
                <a:rPr lang="en-US" sz="1800" dirty="0" err="1"/>
                <a:t>Nonpurulent</a:t>
              </a:r>
              <a:r>
                <a:rPr lang="en-US" sz="1800" dirty="0"/>
                <a:t> mastitis associated with childbirth</a:t>
              </a:r>
            </a:p>
            <a:p>
              <a:endParaRPr lang="en-US" sz="2000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24603" t="63122" r="52953" b="16391"/>
            <a:stretch/>
          </p:blipFill>
          <p:spPr>
            <a:xfrm>
              <a:off x="6384032" y="3861048"/>
              <a:ext cx="5243987" cy="275999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384031" y="3399383"/>
              <a:ext cx="5243987" cy="46166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2400" dirty="0"/>
                <a:t>Infection in puerperium : O85, O86.-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2397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60" t="31100" r="52363" b="26900"/>
          <a:stretch/>
        </p:blipFill>
        <p:spPr>
          <a:xfrm>
            <a:off x="-22702" y="260648"/>
            <a:ext cx="12185674" cy="633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7696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Puerperal Complications</a:t>
            </a:r>
          </a:p>
        </p:txBody>
      </p:sp>
    </p:spTree>
    <p:extLst>
      <p:ext uri="{BB962C8B-B14F-4D97-AF65-F5344CB8AC3E}">
        <p14:creationId xmlns:p14="http://schemas.microsoft.com/office/powerpoint/2010/main" val="38342168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Common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Hemorrhage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Soft tissue injury </a:t>
            </a:r>
            <a:endParaRPr lang="th-TH" dirty="0"/>
          </a:p>
          <a:p>
            <a:pPr lvl="1"/>
            <a:r>
              <a:rPr lang="en-US" dirty="0"/>
              <a:t>Perineal </a:t>
            </a:r>
            <a:r>
              <a:rPr lang="en-US" dirty="0" err="1"/>
              <a:t>lacertion</a:t>
            </a:r>
            <a:endParaRPr lang="th-TH" dirty="0"/>
          </a:p>
          <a:p>
            <a:pPr lvl="1"/>
            <a:r>
              <a:rPr lang="en-US" dirty="0"/>
              <a:t>Adjacent organs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0465879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4157" y="216024"/>
            <a:ext cx="10364451" cy="1196752"/>
          </a:xfrm>
        </p:spPr>
        <p:txBody>
          <a:bodyPr/>
          <a:lstStyle/>
          <a:p>
            <a:pPr algn="l"/>
            <a:r>
              <a:rPr lang="en-US" dirty="0"/>
              <a:t>Postpartum hemorrhage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567333"/>
            <a:ext cx="4406280" cy="3949899"/>
          </a:xfrm>
        </p:spPr>
        <p:txBody>
          <a:bodyPr>
            <a:normAutofit/>
          </a:bodyPr>
          <a:lstStyle/>
          <a:p>
            <a:r>
              <a:rPr lang="th-TH" sz="2400" dirty="0"/>
              <a:t>นิยาม</a:t>
            </a:r>
            <a:endParaRPr lang="en-US" sz="2400" dirty="0"/>
          </a:p>
          <a:p>
            <a:pPr lvl="1"/>
            <a:r>
              <a:rPr lang="th-TH" sz="2000" dirty="0"/>
              <a:t>คลอดทางช่องคลอด </a:t>
            </a:r>
            <a:r>
              <a:rPr lang="en-US" sz="2000" dirty="0"/>
              <a:t>: &gt; </a:t>
            </a:r>
            <a:r>
              <a:rPr lang="th-TH" sz="2000" dirty="0"/>
              <a:t>500 </a:t>
            </a:r>
            <a:r>
              <a:rPr lang="en-US" sz="2000" dirty="0"/>
              <a:t>ml</a:t>
            </a:r>
          </a:p>
          <a:p>
            <a:pPr lvl="1"/>
            <a:r>
              <a:rPr lang="th-TH" sz="2000" dirty="0"/>
              <a:t>ผ่าตัดคลอด </a:t>
            </a:r>
            <a:r>
              <a:rPr lang="en-US" sz="2000" dirty="0"/>
              <a:t>: &gt; </a:t>
            </a:r>
            <a:r>
              <a:rPr lang="th-TH" sz="2000" dirty="0"/>
              <a:t>1000 </a:t>
            </a:r>
            <a:r>
              <a:rPr lang="en-US" sz="2000" dirty="0"/>
              <a:t>ml</a:t>
            </a:r>
          </a:p>
          <a:p>
            <a:pPr lvl="1"/>
            <a:endParaRPr lang="en-US" sz="2000" dirty="0"/>
          </a:p>
          <a:p>
            <a:r>
              <a:rPr lang="th-TH" sz="2400" dirty="0"/>
              <a:t>สาเหตุ</a:t>
            </a:r>
          </a:p>
          <a:p>
            <a:pPr lvl="1"/>
            <a:r>
              <a:rPr lang="th-TH" sz="2000" dirty="0"/>
              <a:t>รก </a:t>
            </a:r>
            <a:r>
              <a:rPr lang="en-US" sz="2000" dirty="0"/>
              <a:t>: Retained placenta</a:t>
            </a:r>
          </a:p>
          <a:p>
            <a:pPr lvl="1"/>
            <a:r>
              <a:rPr lang="th-TH" sz="2000" dirty="0"/>
              <a:t>มดลูก </a:t>
            </a:r>
            <a:r>
              <a:rPr lang="en-US" sz="2000" dirty="0"/>
              <a:t>: Uterine atony</a:t>
            </a:r>
          </a:p>
          <a:p>
            <a:pPr lvl="1"/>
            <a:r>
              <a:rPr lang="th-TH" sz="2000" dirty="0"/>
              <a:t>อื่นๆ </a:t>
            </a:r>
            <a:r>
              <a:rPr lang="en-US" sz="2000" dirty="0"/>
              <a:t>: Coagulation defect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5722715"/>
            <a:ext cx="5334794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th-TH" dirty="0"/>
              <a:t>ถ้ามีภาวะ </a:t>
            </a:r>
            <a:r>
              <a:rPr lang="en-US" dirty="0"/>
              <a:t>Shock </a:t>
            </a:r>
            <a:r>
              <a:rPr lang="th-TH" dirty="0"/>
              <a:t>ให้บันทึก </a:t>
            </a:r>
            <a:r>
              <a:rPr lang="en-US" dirty="0"/>
              <a:t>Obstetric shock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27877" y="1566907"/>
            <a:ext cx="5629554" cy="378565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Diagnosis</a:t>
            </a:r>
          </a:p>
          <a:p>
            <a:r>
              <a:rPr lang="en-US" sz="2400" dirty="0"/>
              <a:t>O72.0  Retained placenta</a:t>
            </a:r>
          </a:p>
          <a:p>
            <a:r>
              <a:rPr lang="en-US" sz="2400" dirty="0"/>
              <a:t>O72.1  Uterine atony</a:t>
            </a:r>
          </a:p>
          <a:p>
            <a:r>
              <a:rPr lang="en-US" sz="2400" dirty="0"/>
              <a:t>O72.2  Delayed postpartum hemorrhage</a:t>
            </a:r>
          </a:p>
          <a:p>
            <a:r>
              <a:rPr lang="en-US" sz="2400" dirty="0"/>
              <a:t>O72.3  Coagulation defect</a:t>
            </a:r>
          </a:p>
          <a:p>
            <a:r>
              <a:rPr lang="en-US" sz="2400" dirty="0"/>
              <a:t>O75.1  Obstetric shock</a:t>
            </a:r>
          </a:p>
          <a:p>
            <a:endParaRPr lang="en-US" sz="2400" dirty="0"/>
          </a:p>
          <a:p>
            <a:r>
              <a:rPr lang="en-US" sz="2400" dirty="0"/>
              <a:t>Procedure</a:t>
            </a:r>
          </a:p>
          <a:p>
            <a:r>
              <a:rPr lang="en-US" sz="2400" dirty="0"/>
              <a:t>75.4     Manual remove of retained placenta</a:t>
            </a:r>
          </a:p>
          <a:p>
            <a:r>
              <a:rPr lang="en-US" sz="2400" dirty="0"/>
              <a:t>69.02   Curettage following delivery</a:t>
            </a:r>
          </a:p>
        </p:txBody>
      </p:sp>
    </p:spTree>
    <p:extLst>
      <p:ext uri="{BB962C8B-B14F-4D97-AF65-F5344CB8AC3E}">
        <p14:creationId xmlns:p14="http://schemas.microsoft.com/office/powerpoint/2010/main" val="26593186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141" y="44624"/>
            <a:ext cx="10364451" cy="1596177"/>
          </a:xfrm>
        </p:spPr>
        <p:txBody>
          <a:bodyPr/>
          <a:lstStyle/>
          <a:p>
            <a:pPr algn="l"/>
            <a:r>
              <a:rPr lang="en-US" dirty="0"/>
              <a:t>Perineal Laceration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2104257"/>
            <a:ext cx="4334272" cy="2836911"/>
          </a:xfrm>
        </p:spPr>
        <p:txBody>
          <a:bodyPr>
            <a:normAutofit/>
          </a:bodyPr>
          <a:lstStyle/>
          <a:p>
            <a:r>
              <a:rPr lang="th-TH" sz="2400" dirty="0"/>
              <a:t>ไม่ได้ตัดฝีเย็บ</a:t>
            </a:r>
            <a:r>
              <a:rPr lang="en-US" sz="2400" dirty="0"/>
              <a:t> (Episiotomy)</a:t>
            </a:r>
          </a:p>
          <a:p>
            <a:endParaRPr lang="en-US" sz="2400" dirty="0"/>
          </a:p>
          <a:p>
            <a:r>
              <a:rPr lang="th-TH" sz="2400" dirty="0"/>
              <a:t>ฉีกขาดเพิ่มจากที่ตัดไว้เดิม</a:t>
            </a:r>
          </a:p>
          <a:p>
            <a:endParaRPr lang="th-TH" sz="2400" dirty="0"/>
          </a:p>
          <a:p>
            <a:r>
              <a:rPr lang="th-TH" sz="2400" dirty="0"/>
              <a:t>ไม่นับการฉีกขาดในตำแหน่งอื่น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347" y="1338884"/>
            <a:ext cx="7180285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457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141" y="260648"/>
            <a:ext cx="10364451" cy="1596177"/>
          </a:xfrm>
        </p:spPr>
        <p:txBody>
          <a:bodyPr/>
          <a:lstStyle/>
          <a:p>
            <a:pPr algn="l"/>
            <a:r>
              <a:rPr lang="en-US" dirty="0"/>
              <a:t>Perineal Laceration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600201"/>
            <a:ext cx="7070576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Repair perineum</a:t>
            </a:r>
          </a:p>
          <a:p>
            <a:pPr marL="0" indent="0">
              <a:buNone/>
            </a:pPr>
            <a:r>
              <a:rPr lang="th-TH" dirty="0"/>
              <a:t>เย็บซ่อมฝีเย็บที่ฉีกขาดระหว่างคลอด</a:t>
            </a:r>
          </a:p>
          <a:p>
            <a:r>
              <a:rPr lang="th-TH" dirty="0"/>
              <a:t>ไม่ได้ตัดฝีเย็บ</a:t>
            </a:r>
          </a:p>
          <a:p>
            <a:r>
              <a:rPr lang="th-TH" dirty="0"/>
              <a:t>ฉีกขาดมากกว่าเดิม</a:t>
            </a:r>
          </a:p>
          <a:p>
            <a:endParaRPr lang="th-TH" dirty="0"/>
          </a:p>
          <a:p>
            <a:pPr marL="0" indent="0" algn="ctr">
              <a:buNone/>
            </a:pPr>
            <a:r>
              <a:rPr lang="th-TH" dirty="0"/>
              <a:t>หัตถการ</a:t>
            </a:r>
          </a:p>
          <a:p>
            <a:pPr marL="0" indent="0">
              <a:buNone/>
            </a:pPr>
            <a:r>
              <a:rPr lang="en-US" sz="2000" dirty="0"/>
              <a:t>73.6    Suture of current episiotomy [All]</a:t>
            </a:r>
          </a:p>
          <a:p>
            <a:pPr marL="0" indent="0">
              <a:buNone/>
            </a:pPr>
            <a:r>
              <a:rPr lang="en-US" sz="2000" dirty="0"/>
              <a:t>75.69</a:t>
            </a:r>
            <a:r>
              <a:rPr lang="th-TH" sz="2000" dirty="0"/>
              <a:t>  </a:t>
            </a:r>
            <a:r>
              <a:rPr lang="en-US" sz="2000" dirty="0"/>
              <a:t>Repair of vagina, perineum [2</a:t>
            </a:r>
            <a:r>
              <a:rPr lang="en-US" sz="2000" baseline="30000" dirty="0"/>
              <a:t>nd</a:t>
            </a:r>
            <a:r>
              <a:rPr lang="en-US" sz="2000" dirty="0"/>
              <a:t> degree]</a:t>
            </a:r>
          </a:p>
          <a:p>
            <a:pPr marL="0" indent="0">
              <a:buNone/>
            </a:pPr>
            <a:r>
              <a:rPr lang="en-US" sz="2000" dirty="0"/>
              <a:t>75.62  Repair of anal sphincter, rectum [3</a:t>
            </a:r>
            <a:r>
              <a:rPr lang="en-US" sz="2000" baseline="30000" dirty="0"/>
              <a:t>rd</a:t>
            </a:r>
            <a:r>
              <a:rPr lang="en-US" sz="2000" dirty="0"/>
              <a:t> &amp; 4</a:t>
            </a:r>
            <a:r>
              <a:rPr lang="en-US" sz="2000" baseline="30000" dirty="0"/>
              <a:t>th</a:t>
            </a:r>
            <a:r>
              <a:rPr lang="en-US" sz="2000" dirty="0"/>
              <a:t> degree]</a:t>
            </a:r>
            <a:endParaRPr lang="th-TH" sz="20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895286"/>
              </p:ext>
            </p:extLst>
          </p:nvPr>
        </p:nvGraphicFramePr>
        <p:xfrm>
          <a:off x="5447928" y="1772816"/>
          <a:ext cx="6600056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30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70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524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Diagnosis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Code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9008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First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</a:rPr>
                        <a:t> degree perineal laceration</a:t>
                      </a:r>
                    </a:p>
                    <a:p>
                      <a:pPr algn="l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Second 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</a:rPr>
                        <a:t>degree perineal laceration</a:t>
                      </a:r>
                    </a:p>
                    <a:p>
                      <a:pPr algn="l"/>
                      <a:r>
                        <a:rPr lang="en-US" sz="2400" baseline="0" dirty="0">
                          <a:solidFill>
                            <a:schemeClr val="bg1"/>
                          </a:solidFill>
                        </a:rPr>
                        <a:t>Third degree perineal laceration</a:t>
                      </a:r>
                    </a:p>
                    <a:p>
                      <a:pPr algn="l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Fourth 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</a:rPr>
                        <a:t>degree perineal laceration</a:t>
                      </a:r>
                    </a:p>
                    <a:p>
                      <a:pPr algn="l"/>
                      <a:r>
                        <a:rPr lang="en-US" sz="2400" baseline="0" dirty="0">
                          <a:solidFill>
                            <a:schemeClr val="bg1"/>
                          </a:solidFill>
                        </a:rPr>
                        <a:t>Obstetric laceration of perineum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O70.0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O70.1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O70.2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O70.3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O70.9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07227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149" y="44624"/>
            <a:ext cx="10364451" cy="1596177"/>
          </a:xfrm>
        </p:spPr>
        <p:txBody>
          <a:bodyPr/>
          <a:lstStyle/>
          <a:p>
            <a:pPr algn="l"/>
            <a:r>
              <a:rPr lang="en-US" dirty="0"/>
              <a:t>Adjacent organs injury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891391"/>
              </p:ext>
            </p:extLst>
          </p:nvPr>
        </p:nvGraphicFramePr>
        <p:xfrm>
          <a:off x="2063552" y="1556792"/>
          <a:ext cx="8064896" cy="4536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6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240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Diagnosis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Code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4099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Obstetric laceration of cervix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Obstetric laceration of vagina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Obstetric laceration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</a:rPr>
                        <a:t> of urethral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Obstetric laceration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</a:rPr>
                        <a:t> of urinary bladder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Obstetric damage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</a:rPr>
                        <a:t> to pelvic joint and ligament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Obstetric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</a:rPr>
                        <a:t> hematoma of perineum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Obstetric rupture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</a:rPr>
                        <a:t>d uterus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  <a:p>
                      <a:pPr algn="l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Other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</a:rPr>
                        <a:t> obstetric trauma</a:t>
                      </a:r>
                    </a:p>
                    <a:p>
                      <a:pPr algn="l"/>
                      <a:r>
                        <a:rPr lang="en-US" sz="2400" baseline="0" dirty="0">
                          <a:solidFill>
                            <a:schemeClr val="bg1"/>
                          </a:solidFill>
                        </a:rPr>
                        <a:t>Obstetric trauma, unspecified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O71.3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O71.4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O71.5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O71.5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O71.6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O71.7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O71.1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O71.8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O71.9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0651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ภาวะแทรกซ้อนจากการแท้ง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3"/>
          </p:nvPr>
        </p:nvSpPr>
        <p:spPr>
          <a:xfrm>
            <a:off x="913775" y="1844824"/>
            <a:ext cx="4894193" cy="3424107"/>
          </a:xfrm>
        </p:spPr>
        <p:txBody>
          <a:bodyPr>
            <a:noAutofit/>
          </a:bodyPr>
          <a:lstStyle/>
          <a:p>
            <a:r>
              <a:rPr lang="en-US" sz="2400" dirty="0"/>
              <a:t>Infection</a:t>
            </a:r>
          </a:p>
          <a:p>
            <a:r>
              <a:rPr lang="en-US" sz="2400" dirty="0"/>
              <a:t>Bleeding</a:t>
            </a:r>
          </a:p>
          <a:p>
            <a:r>
              <a:rPr lang="en-US" sz="2400" dirty="0"/>
              <a:t>Shock : Septic, Hemorrhagic</a:t>
            </a:r>
          </a:p>
          <a:p>
            <a:r>
              <a:rPr lang="en-US" sz="2400" dirty="0"/>
              <a:t>Embolism</a:t>
            </a:r>
          </a:p>
          <a:p>
            <a:r>
              <a:rPr lang="en-US" sz="2400" dirty="0"/>
              <a:t>Metabolic disorder</a:t>
            </a:r>
          </a:p>
          <a:p>
            <a:r>
              <a:rPr lang="en-US" sz="2400" dirty="0"/>
              <a:t>Renal failure</a:t>
            </a:r>
          </a:p>
          <a:p>
            <a:r>
              <a:rPr lang="en-US" sz="2400" dirty="0"/>
              <a:t>Soft tissue injury</a:t>
            </a:r>
          </a:p>
          <a:p>
            <a:r>
              <a:rPr lang="en-US" sz="2400" dirty="0"/>
              <a:t>Cardiac disorder</a:t>
            </a:r>
            <a:endParaRPr lang="th-TH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312024" y="3079823"/>
            <a:ext cx="5249322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During abortion      O03.- to O06.-</a:t>
            </a:r>
          </a:p>
          <a:p>
            <a:r>
              <a:rPr lang="en-US" dirty="0"/>
              <a:t>Following abortion  O08.-</a:t>
            </a:r>
          </a:p>
        </p:txBody>
      </p:sp>
    </p:spTree>
    <p:extLst>
      <p:ext uri="{BB962C8B-B14F-4D97-AF65-F5344CB8AC3E}">
        <p14:creationId xmlns:p14="http://schemas.microsoft.com/office/powerpoint/2010/main" val="42064872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D7E89-83B5-AA0F-926C-940715E58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55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5" t="25201" r="33489" b="24982"/>
          <a:stretch/>
        </p:blipFill>
        <p:spPr bwMode="auto">
          <a:xfrm>
            <a:off x="1703512" y="-27384"/>
            <a:ext cx="8833922" cy="68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4306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3775" y="0"/>
            <a:ext cx="10364451" cy="1260465"/>
          </a:xfrm>
        </p:spPr>
        <p:txBody>
          <a:bodyPr/>
          <a:lstStyle/>
          <a:p>
            <a:r>
              <a:rPr lang="en-US" dirty="0"/>
              <a:t>CODE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3"/>
          </p:nvPr>
        </p:nvSpPr>
        <p:spPr>
          <a:xfrm>
            <a:off x="609600" y="1260465"/>
            <a:ext cx="10972800" cy="3968735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O03 : Spontaneous abortion</a:t>
            </a:r>
          </a:p>
          <a:p>
            <a:endParaRPr lang="en-US" sz="2800" dirty="0"/>
          </a:p>
          <a:p>
            <a:r>
              <a:rPr lang="en-US" sz="2800" dirty="0"/>
              <a:t>O04 : Medical abortion</a:t>
            </a:r>
          </a:p>
          <a:p>
            <a:endParaRPr lang="en-US" sz="2800" dirty="0"/>
          </a:p>
          <a:p>
            <a:r>
              <a:rPr lang="en-US" sz="2800" dirty="0"/>
              <a:t>O05 : Other abortion (Illegal abortion)</a:t>
            </a:r>
          </a:p>
          <a:p>
            <a:endParaRPr lang="en-US" sz="2800" dirty="0"/>
          </a:p>
          <a:p>
            <a:r>
              <a:rPr lang="en-US" sz="2800" dirty="0"/>
              <a:t>O06 : Unspecified abortion</a:t>
            </a:r>
            <a:endParaRPr lang="th-TH" sz="2800" dirty="0"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5974D345-ACE8-B07C-F619-C3FC44BD41F9}"/>
              </a:ext>
            </a:extLst>
          </p:cNvPr>
          <p:cNvSpPr txBox="1"/>
          <p:nvPr/>
        </p:nvSpPr>
        <p:spPr>
          <a:xfrm>
            <a:off x="2931673" y="5589240"/>
            <a:ext cx="6328656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F0"/>
                </a:solidFill>
              </a:rPr>
              <a:t>Hemorrhage in early pregnancy</a:t>
            </a:r>
          </a:p>
          <a:p>
            <a:pPr algn="ctr"/>
            <a:r>
              <a:rPr lang="en-US" sz="3600" b="1" dirty="0">
                <a:solidFill>
                  <a:srgbClr val="00B0F0"/>
                </a:solidFill>
              </a:rPr>
              <a:t>O20.0 Threatened abortion</a:t>
            </a:r>
            <a:endParaRPr lang="th-TH" sz="3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246452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774</TotalTime>
  <Words>1772</Words>
  <Application>Microsoft Office PowerPoint</Application>
  <PresentationFormat>แบบจอกว้าง</PresentationFormat>
  <Paragraphs>481</Paragraphs>
  <Slides>70</Slides>
  <Notes>22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70</vt:i4>
      </vt:variant>
    </vt:vector>
  </HeadingPairs>
  <TitlesOfParts>
    <vt:vector size="74" baseType="lpstr">
      <vt:lpstr>Tw Cen MT</vt:lpstr>
      <vt:lpstr>Arial</vt:lpstr>
      <vt:lpstr>Calibri</vt:lpstr>
      <vt:lpstr>Droplet</vt:lpstr>
      <vt:lpstr>Pregnancy, Childbirth and Pureperium</vt:lpstr>
      <vt:lpstr>Keys</vt:lpstr>
      <vt:lpstr>Outline</vt:lpstr>
      <vt:lpstr>งานนำเสนอ PowerPoint</vt:lpstr>
      <vt:lpstr>Definition</vt:lpstr>
      <vt:lpstr>แนวทางการสรุป</vt:lpstr>
      <vt:lpstr>ภาวะแทรกซ้อนจากการแท้ง</vt:lpstr>
      <vt:lpstr>งานนำเสนอ PowerPoint</vt:lpstr>
      <vt:lpstr>CODE</vt:lpstr>
      <vt:lpstr>MEDICAL ABORTION</vt:lpstr>
      <vt:lpstr>Medical Abortion</vt:lpstr>
      <vt:lpstr>หัตถการ</vt:lpstr>
      <vt:lpstr>งานนำเสนอ PowerPoint</vt:lpstr>
      <vt:lpstr>Failed Attempted Abortion Failed Medical Abortion</vt:lpstr>
      <vt:lpstr>Other Abortion</vt:lpstr>
      <vt:lpstr>Abnormal Product of Conception</vt:lpstr>
      <vt:lpstr>Missed Abortion</vt:lpstr>
      <vt:lpstr>Ectopic Pregnancy</vt:lpstr>
      <vt:lpstr>Delivery</vt:lpstr>
      <vt:lpstr>Delivery vs Labour</vt:lpstr>
      <vt:lpstr>Principle</vt:lpstr>
      <vt:lpstr>Normal Labour</vt:lpstr>
      <vt:lpstr>Mode of Delivery O80 to O84</vt:lpstr>
      <vt:lpstr>Spontaneous Delivery</vt:lpstr>
      <vt:lpstr>Assisted Delivery</vt:lpstr>
      <vt:lpstr>Assisted Delivery</vt:lpstr>
      <vt:lpstr>Caesarean Section</vt:lpstr>
      <vt:lpstr>Multiple Delivery</vt:lpstr>
      <vt:lpstr>สูติศาสตร์หัตถการ</vt:lpstr>
      <vt:lpstr>งานนำเสนอ PowerPoint</vt:lpstr>
      <vt:lpstr>Outcome of Delivery</vt:lpstr>
      <vt:lpstr>Abnormal Delivery</vt:lpstr>
      <vt:lpstr>True Labour</vt:lpstr>
      <vt:lpstr>False Labour</vt:lpstr>
      <vt:lpstr>Preterm Labour</vt:lpstr>
      <vt:lpstr>งานนำเสนอ PowerPoint</vt:lpstr>
      <vt:lpstr>งานนำเสนอ PowerPoint</vt:lpstr>
      <vt:lpstr>PROM</vt:lpstr>
      <vt:lpstr>Long Labour</vt:lpstr>
      <vt:lpstr>Definition</vt:lpstr>
      <vt:lpstr>งานนำเสนอ PowerPoint</vt:lpstr>
      <vt:lpstr>Cause of long labour</vt:lpstr>
      <vt:lpstr>งานนำเสนอ PowerPoint</vt:lpstr>
      <vt:lpstr>งานนำเสนอ PowerPoint</vt:lpstr>
      <vt:lpstr>Obstructed labour</vt:lpstr>
      <vt:lpstr>งานนำเสนอ PowerPoint</vt:lpstr>
      <vt:lpstr>งานนำเสนอ PowerPoint</vt:lpstr>
      <vt:lpstr>Medical Conditions in Pregnant</vt:lpstr>
      <vt:lpstr>Common</vt:lpstr>
      <vt:lpstr>Principle</vt:lpstr>
      <vt:lpstr>HYPERTENSION</vt:lpstr>
      <vt:lpstr>Hypertension in pregnancy</vt:lpstr>
      <vt:lpstr>งานนำเสนอ PowerPoint</vt:lpstr>
      <vt:lpstr>Pre-eclampsia</vt:lpstr>
      <vt:lpstr>Eclampsia</vt:lpstr>
      <vt:lpstr>งานนำเสนอ PowerPoint</vt:lpstr>
      <vt:lpstr>งานนำเสนอ PowerPoint</vt:lpstr>
      <vt:lpstr>DIABETES</vt:lpstr>
      <vt:lpstr>Diabetes in Pregnant</vt:lpstr>
      <vt:lpstr>Infections</vt:lpstr>
      <vt:lpstr>Infection in Pregnant</vt:lpstr>
      <vt:lpstr>งานนำเสนอ PowerPoint</vt:lpstr>
      <vt:lpstr>งานนำเสนอ PowerPoint</vt:lpstr>
      <vt:lpstr>Puerperal Complications</vt:lpstr>
      <vt:lpstr>Common</vt:lpstr>
      <vt:lpstr>Postpartum hemorrhage</vt:lpstr>
      <vt:lpstr>Perineal Laceration</vt:lpstr>
      <vt:lpstr>Perineal Laceration</vt:lpstr>
      <vt:lpstr>Adjacent organs injury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Pregnancy, Childbirth and Pureperium</dc:title>
  <dc:creator>SPR1048</dc:creator>
  <cp:lastModifiedBy>กรกฤษณ์ เลาหศักดิ์ประสิทธิ์</cp:lastModifiedBy>
  <cp:revision>41</cp:revision>
  <dcterms:created xsi:type="dcterms:W3CDTF">2023-05-05T02:16:35Z</dcterms:created>
  <dcterms:modified xsi:type="dcterms:W3CDTF">2023-05-23T02:13:22Z</dcterms:modified>
</cp:coreProperties>
</file>