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9" r:id="rId1"/>
  </p:sldMasterIdLst>
  <p:notesMasterIdLst>
    <p:notesMasterId r:id="rId41"/>
  </p:notesMasterIdLst>
  <p:sldIdLst>
    <p:sldId id="256" r:id="rId2"/>
    <p:sldId id="32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65" r:id="rId14"/>
    <p:sldId id="266" r:id="rId15"/>
    <p:sldId id="267" r:id="rId16"/>
    <p:sldId id="268" r:id="rId17"/>
    <p:sldId id="272" r:id="rId18"/>
    <p:sldId id="273" r:id="rId19"/>
    <p:sldId id="269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2" r:id="rId35"/>
    <p:sldId id="288" r:id="rId36"/>
    <p:sldId id="289" r:id="rId37"/>
    <p:sldId id="290" r:id="rId38"/>
    <p:sldId id="291" r:id="rId39"/>
    <p:sldId id="293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Tw Cen MT" panose="020B0602020104020603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0341" autoAdjust="0"/>
  </p:normalViewPr>
  <p:slideViewPr>
    <p:cSldViewPr snapToGrid="0">
      <p:cViewPr varScale="1">
        <p:scale>
          <a:sx n="66" d="100"/>
          <a:sy n="66" d="100"/>
        </p:scale>
        <p:origin x="10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F041E-4337-43C1-8911-11A687C7DAE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332CB-9F35-4590-BAF8-D8344A25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Splinter : </a:t>
            </a:r>
            <a:r>
              <a:rPr lang="th-TH" dirty="0"/>
              <a:t>เสี้ยนตำ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32CB-9F35-4590-BAF8-D8344A2587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Dislocation/Sprain/Strain : Joint injury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32CB-9F35-4590-BAF8-D8344A2587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ตัวที่ 3 </a:t>
            </a:r>
            <a:r>
              <a:rPr lang="en-US" dirty="0"/>
              <a:t>: </a:t>
            </a:r>
            <a:r>
              <a:rPr lang="th-TH" dirty="0"/>
              <a:t>เลข 5 ที่หัว เป็นการบาดเจ็บของตา</a:t>
            </a:r>
          </a:p>
          <a:p>
            <a:r>
              <a:rPr lang="en-US" dirty="0"/>
              <a:t>Crush </a:t>
            </a:r>
            <a:r>
              <a:rPr lang="th-TH" dirty="0"/>
              <a:t>คือการบด เบียด อัด บาดเจ็บได้หลายอวัยวะ เพิ่ม</a:t>
            </a:r>
            <a:r>
              <a:rPr lang="th-TH" err="1"/>
              <a:t>ควา</a:t>
            </a:r>
            <a:r>
              <a:rPr lang="th-TH"/>
              <a:t>มรุนแรงของการบาดเจ็บ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32CB-9F35-4590-BAF8-D8344A2587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แผลฉีกตื้นๆ </a:t>
            </a:r>
          </a:p>
          <a:p>
            <a:r>
              <a:rPr lang="th-TH" dirty="0"/>
              <a:t>แผลฉีกลึก</a:t>
            </a:r>
          </a:p>
          <a:p>
            <a:r>
              <a:rPr lang="th-TH" dirty="0"/>
              <a:t>แผลเห็นกล้ามเนื้อ</a:t>
            </a:r>
          </a:p>
          <a:p>
            <a:r>
              <a:rPr lang="th-TH" dirty="0"/>
              <a:t>แผลถลอก</a:t>
            </a:r>
          </a:p>
          <a:p>
            <a:r>
              <a:rPr lang="th-TH" dirty="0"/>
              <a:t>สรุป ต้องตื้นแค่ไหน หรือ ลึกแค่ไหน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32CB-9F35-4590-BAF8-D8344A2587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7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ง่ายสุดบันทึกว่า </a:t>
            </a:r>
            <a:r>
              <a:rPr lang="en-US" dirty="0"/>
              <a:t>Open wound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32CB-9F35-4590-BAF8-D8344A2587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0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82.6- : Reconstruction of thumb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32CB-9F35-4590-BAF8-D8344A2587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1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32CB-9F35-4590-BAF8-D8344A2587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74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เฉลย</a:t>
            </a:r>
            <a:endParaRPr lang="en-US" dirty="0"/>
          </a:p>
          <a:p>
            <a:r>
              <a:rPr lang="en-US" dirty="0" err="1"/>
              <a:t>Pdx</a:t>
            </a:r>
            <a:r>
              <a:rPr lang="en-US" dirty="0"/>
              <a:t> :</a:t>
            </a:r>
            <a:r>
              <a:rPr lang="th-TH" dirty="0"/>
              <a:t> </a:t>
            </a:r>
            <a:r>
              <a:rPr lang="en-US" dirty="0"/>
              <a:t>T65.0</a:t>
            </a:r>
          </a:p>
          <a:p>
            <a:r>
              <a:rPr lang="en-US" dirty="0"/>
              <a:t>Ext : X85.--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32CB-9F35-4590-BAF8-D8344A2587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T29 : Multiple region</a:t>
            </a:r>
          </a:p>
          <a:p>
            <a:r>
              <a:rPr lang="en-US" dirty="0"/>
              <a:t>T30 : </a:t>
            </a:r>
            <a:r>
              <a:rPr lang="th-TH" dirty="0"/>
              <a:t>บอกแต่ </a:t>
            </a:r>
            <a:r>
              <a:rPr lang="en-US" dirty="0"/>
              <a:t>degree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32CB-9F35-4590-BAF8-D8344A25873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5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8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9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32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0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9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44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43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81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1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8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7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7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5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0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6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BCA6C8-F386-4140-A47B-1C702EDAC9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4CFE67-6E3D-418D-B721-749F8C570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0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cd9.chrisendres.com/index.php?action=procrec&amp;recordid=3086" TargetMode="External"/><Relationship Id="rId2" Type="http://schemas.openxmlformats.org/officeDocument/2006/relationships/hyperlink" Target="http://icd9.chrisendres.com/index.php?action=procrec&amp;recordid=3075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36BE-6843-0E4D-AA8F-0E55BDCB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71" y="409903"/>
            <a:ext cx="9144000" cy="1602335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Injury, Poisoning &amp; Certain other consequences of external causes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D6C7E-27B7-1611-0749-21F3B3D95036}"/>
              </a:ext>
            </a:extLst>
          </p:cNvPr>
          <p:cNvSpPr txBox="1"/>
          <p:nvPr/>
        </p:nvSpPr>
        <p:spPr>
          <a:xfrm>
            <a:off x="8184232" y="5661248"/>
            <a:ext cx="3575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dirty="0"/>
              <a:t>นพ.</a:t>
            </a:r>
            <a:r>
              <a:rPr lang="th-TH" sz="2000" dirty="0" err="1"/>
              <a:t>กรกฤษณ์</a:t>
            </a:r>
            <a:r>
              <a:rPr lang="th-TH" sz="2000" dirty="0"/>
              <a:t> </a:t>
            </a:r>
            <a:r>
              <a:rPr lang="th-TH" sz="2000" dirty="0" err="1"/>
              <a:t>เลาห</a:t>
            </a:r>
            <a:r>
              <a:rPr lang="th-TH" sz="2000" dirty="0"/>
              <a:t>ศักดิ์ประสิทธิ์</a:t>
            </a:r>
          </a:p>
          <a:p>
            <a:pPr algn="ctr"/>
            <a:r>
              <a:rPr lang="th-TH" sz="2000" dirty="0"/>
              <a:t>นายแพทย์ชำนาญการพิเศษ</a:t>
            </a:r>
          </a:p>
          <a:p>
            <a:pPr algn="ctr"/>
            <a:r>
              <a:rPr lang="th-TH" sz="2000" dirty="0"/>
              <a:t>กลุ่มงานศัลยกรรม โรงพยาบาลสวรรค์ประชารักษ์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F38E9-4553-CE41-1A13-EF415B80E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25" y="2012238"/>
            <a:ext cx="3965375" cy="44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1952-4860-CE6E-7DA0-F3B4642E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of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88B59-CD42-2417-D655-85901E33E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888145"/>
            <a:ext cx="6590613" cy="4351338"/>
          </a:xfrm>
        </p:spPr>
        <p:txBody>
          <a:bodyPr>
            <a:normAutofit/>
          </a:bodyPr>
          <a:lstStyle/>
          <a:p>
            <a:r>
              <a:rPr lang="th-TH" sz="2400" dirty="0"/>
              <a:t>บันทึกการบาดเจ็บที่รุนแรงที่สุดในตำแหน่งนั้น</a:t>
            </a:r>
          </a:p>
          <a:p>
            <a:endParaRPr lang="th-TH" sz="2400" dirty="0"/>
          </a:p>
          <a:p>
            <a:r>
              <a:rPr lang="en-US" sz="2400" dirty="0"/>
              <a:t>Principle diagnosis</a:t>
            </a:r>
          </a:p>
          <a:p>
            <a:pPr lvl="1"/>
            <a:r>
              <a:rPr lang="en-US" sz="2000" dirty="0"/>
              <a:t>Vital organs – Internal organs</a:t>
            </a:r>
          </a:p>
          <a:p>
            <a:pPr lvl="2"/>
            <a:r>
              <a:rPr lang="en-US" sz="1800" dirty="0"/>
              <a:t>Vessels – Spinal cord &amp; Nerves – Bones &amp; Joints</a:t>
            </a:r>
          </a:p>
          <a:p>
            <a:pPr lvl="3"/>
            <a:r>
              <a:rPr lang="en-US" sz="1600" dirty="0"/>
              <a:t>Tendons – Muscles</a:t>
            </a:r>
          </a:p>
          <a:p>
            <a:pPr lvl="4"/>
            <a:r>
              <a:rPr lang="en-US" sz="1600" dirty="0"/>
              <a:t>Skin &amp; Subcutaneous</a:t>
            </a:r>
          </a:p>
          <a:p>
            <a:pPr lvl="1"/>
            <a:r>
              <a:rPr lang="th-TH" sz="3200" dirty="0">
                <a:solidFill>
                  <a:srgbClr val="00B050"/>
                </a:solidFill>
              </a:rPr>
              <a:t>สัมพันธ์กับหัตถการ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EF92C-2F8B-F086-45CC-D3273F138D3B}"/>
              </a:ext>
            </a:extLst>
          </p:cNvPr>
          <p:cNvSpPr txBox="1"/>
          <p:nvPr/>
        </p:nvSpPr>
        <p:spPr>
          <a:xfrm>
            <a:off x="7504387" y="2721114"/>
            <a:ext cx="3714478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rgbClr val="FFFF00"/>
                </a:solidFill>
              </a:rPr>
              <a:t>เลือกที่จะทำให้เสียชีวิตได้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0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6B0-3E6C-4CD7-EAB5-D1ED509B2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5757"/>
            <a:ext cx="9144000" cy="1534206"/>
          </a:xfrm>
        </p:spPr>
        <p:txBody>
          <a:bodyPr>
            <a:normAutofit fontScale="90000"/>
          </a:bodyPr>
          <a:lstStyle/>
          <a:p>
            <a:r>
              <a:rPr lang="en-US" sz="11500" dirty="0"/>
              <a:t>Beware</a:t>
            </a:r>
          </a:p>
        </p:txBody>
      </p:sp>
    </p:spTree>
    <p:extLst>
      <p:ext uri="{BB962C8B-B14F-4D97-AF65-F5344CB8AC3E}">
        <p14:creationId xmlns:p14="http://schemas.microsoft.com/office/powerpoint/2010/main" val="263317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9C54-C80A-F679-C51D-E4B57CEE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9B7E-B02A-5621-3804-B8AE9DEBA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08" y="1825625"/>
            <a:ext cx="5448305" cy="3252561"/>
          </a:xfrm>
          <a:solidFill>
            <a:schemeClr val="accent1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Traumatic intracranial hemorrhage : S06.3-S06.6</a:t>
            </a:r>
          </a:p>
          <a:p>
            <a:endParaRPr lang="en-US" sz="2000" dirty="0"/>
          </a:p>
          <a:p>
            <a:r>
              <a:rPr lang="en-US" sz="2000" dirty="0"/>
              <a:t>Traumatic pneumothorax : S27.0</a:t>
            </a:r>
          </a:p>
          <a:p>
            <a:r>
              <a:rPr lang="en-US" sz="2000" dirty="0"/>
              <a:t>Traumatic hemothorax : S27.1</a:t>
            </a:r>
          </a:p>
          <a:p>
            <a:r>
              <a:rPr lang="en-US" sz="2000" dirty="0"/>
              <a:t>Traumatic hemopneumothorax : S27.2</a:t>
            </a:r>
          </a:p>
          <a:p>
            <a:endParaRPr lang="en-US" sz="2000" dirty="0"/>
          </a:p>
          <a:p>
            <a:r>
              <a:rPr lang="en-US" sz="2000" dirty="0"/>
              <a:t>Fracture : 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59D5B-2370-D848-655D-59B6416F2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252561"/>
          </a:xfrm>
          <a:solidFill>
            <a:srgbClr val="FF0000"/>
          </a:solidFill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Intracranial hemorrhage : I60-I62</a:t>
            </a:r>
          </a:p>
          <a:p>
            <a:endParaRPr lang="en-US" sz="2000" dirty="0"/>
          </a:p>
          <a:p>
            <a:r>
              <a:rPr lang="en-US" sz="2000" dirty="0"/>
              <a:t>Pneumothorax : J93.-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Pathologic fracture : M84.4</a:t>
            </a:r>
          </a:p>
          <a:p>
            <a:r>
              <a:rPr lang="en-US" sz="2000" dirty="0"/>
              <a:t>Stress fracture : M84.3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BCB71-A44F-BA1B-C6A1-42AF6CD7456F}"/>
              </a:ext>
            </a:extLst>
          </p:cNvPr>
          <p:cNvSpPr txBox="1"/>
          <p:nvPr/>
        </p:nvSpPr>
        <p:spPr>
          <a:xfrm>
            <a:off x="3598792" y="5584371"/>
            <a:ext cx="459164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Accidental injury : T81.-</a:t>
            </a:r>
          </a:p>
        </p:txBody>
      </p:sp>
    </p:spTree>
    <p:extLst>
      <p:ext uri="{BB962C8B-B14F-4D97-AF65-F5344CB8AC3E}">
        <p14:creationId xmlns:p14="http://schemas.microsoft.com/office/powerpoint/2010/main" val="407477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51B4-4A1D-80EB-7311-5440F31D8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2957"/>
            <a:ext cx="9144000" cy="1077005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Superficial injury &amp; Open wound</a:t>
            </a:r>
          </a:p>
        </p:txBody>
      </p:sp>
    </p:spTree>
    <p:extLst>
      <p:ext uri="{BB962C8B-B14F-4D97-AF65-F5344CB8AC3E}">
        <p14:creationId xmlns:p14="http://schemas.microsoft.com/office/powerpoint/2010/main" val="148936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3C88-1A91-1ADB-D6A8-5548D043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6004"/>
            <a:ext cx="10364451" cy="1596177"/>
          </a:xfrm>
        </p:spPr>
        <p:txBody>
          <a:bodyPr/>
          <a:lstStyle/>
          <a:p>
            <a:r>
              <a:rPr lang="en-US" dirty="0"/>
              <a:t>Superficial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2B6B-3436-1324-16C6-84BCEC746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959"/>
            <a:ext cx="6215743" cy="4957140"/>
          </a:xfrm>
        </p:spPr>
        <p:txBody>
          <a:bodyPr>
            <a:normAutofit/>
          </a:bodyPr>
          <a:lstStyle/>
          <a:p>
            <a:r>
              <a:rPr lang="th-TH" sz="2400" dirty="0"/>
              <a:t>บาดเจ็บที่ผิวหนัง ไม่มีแผลเปิด</a:t>
            </a:r>
          </a:p>
          <a:p>
            <a:endParaRPr lang="th-TH" sz="2400" dirty="0"/>
          </a:p>
          <a:p>
            <a:r>
              <a:rPr lang="en-US" sz="2400" dirty="0"/>
              <a:t>Clinical</a:t>
            </a:r>
          </a:p>
          <a:p>
            <a:pPr lvl="1"/>
            <a:r>
              <a:rPr lang="en-US" sz="2000" dirty="0"/>
              <a:t>Abrasion</a:t>
            </a:r>
          </a:p>
          <a:p>
            <a:pPr lvl="1"/>
            <a:r>
              <a:rPr lang="en-US" sz="2000" dirty="0"/>
              <a:t>Blister</a:t>
            </a:r>
          </a:p>
          <a:p>
            <a:pPr lvl="1"/>
            <a:r>
              <a:rPr lang="en-US" sz="2000" dirty="0"/>
              <a:t>Contusion, Bruise</a:t>
            </a:r>
          </a:p>
          <a:p>
            <a:pPr lvl="1"/>
            <a:r>
              <a:rPr lang="en-US" sz="2000" dirty="0"/>
              <a:t>Splinter</a:t>
            </a:r>
          </a:p>
          <a:p>
            <a:pPr lvl="1"/>
            <a:r>
              <a:rPr lang="en-US" sz="2000" dirty="0"/>
              <a:t>Insect bite</a:t>
            </a:r>
          </a:p>
          <a:p>
            <a:pPr lvl="1"/>
            <a:endParaRPr lang="en-US" sz="2000" dirty="0"/>
          </a:p>
          <a:p>
            <a:r>
              <a:rPr lang="th-TH" sz="2400" dirty="0">
                <a:solidFill>
                  <a:srgbClr val="FF0000"/>
                </a:solidFill>
              </a:rPr>
              <a:t>ไม่รวม 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th-TH" sz="2400" dirty="0">
                <a:solidFill>
                  <a:srgbClr val="FF0000"/>
                </a:solidFill>
              </a:rPr>
              <a:t>ไฟไหม้/น้ำร้อนลวก/แดดเผา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th-TH" sz="2400" dirty="0">
                <a:solidFill>
                  <a:srgbClr val="FF0000"/>
                </a:solidFill>
              </a:rPr>
              <a:t>สารกัดกร่อน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th-TH" sz="2400" dirty="0">
                <a:solidFill>
                  <a:srgbClr val="FF0000"/>
                </a:solidFill>
              </a:rPr>
              <a:t>สัตว์กัด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A51F8-C6E4-80E0-A0C1-608C55A91136}"/>
              </a:ext>
            </a:extLst>
          </p:cNvPr>
          <p:cNvSpPr txBox="1"/>
          <p:nvPr/>
        </p:nvSpPr>
        <p:spPr>
          <a:xfrm>
            <a:off x="7053943" y="3105834"/>
            <a:ext cx="4971233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h-TH" sz="3600" dirty="0">
                <a:solidFill>
                  <a:srgbClr val="FFFF00"/>
                </a:solidFill>
              </a:rPr>
              <a:t>บันทึกลักษณะที่ตรวจพบ และตำแหน่ง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8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FEF6-2C10-FA72-5009-52BF25FB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wound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D6BA8-4D65-5962-208C-13E696762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744133"/>
            <a:ext cx="5995025" cy="4842934"/>
          </a:xfrm>
        </p:spPr>
        <p:txBody>
          <a:bodyPr>
            <a:normAutofit/>
          </a:bodyPr>
          <a:lstStyle/>
          <a:p>
            <a:r>
              <a:rPr lang="th-TH" sz="2400" dirty="0"/>
              <a:t>แผลเปิดที่ชั้นผิวหนัง</a:t>
            </a:r>
          </a:p>
          <a:p>
            <a:endParaRPr lang="th-TH" sz="2400" dirty="0"/>
          </a:p>
          <a:p>
            <a:r>
              <a:rPr lang="en-US" sz="2400" dirty="0"/>
              <a:t>Clinical</a:t>
            </a:r>
          </a:p>
          <a:p>
            <a:pPr lvl="1"/>
            <a:r>
              <a:rPr lang="en-US" sz="2000" dirty="0"/>
              <a:t>Laceration</a:t>
            </a:r>
          </a:p>
          <a:p>
            <a:pPr lvl="1"/>
            <a:r>
              <a:rPr lang="en-US" sz="2000" dirty="0"/>
              <a:t>Cut wound</a:t>
            </a:r>
          </a:p>
          <a:p>
            <a:pPr lvl="1"/>
            <a:r>
              <a:rPr lang="en-US" sz="2000" dirty="0"/>
              <a:t>Avulsion</a:t>
            </a:r>
          </a:p>
          <a:p>
            <a:pPr lvl="1"/>
            <a:r>
              <a:rPr lang="en-US" sz="2000" dirty="0"/>
              <a:t>Puncture</a:t>
            </a:r>
          </a:p>
          <a:p>
            <a:pPr lvl="1"/>
            <a:r>
              <a:rPr lang="en-US" sz="2000" dirty="0"/>
              <a:t>Animal bite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DA146-1DE5-9490-7AC7-16AC8E1DE9B9}"/>
              </a:ext>
            </a:extLst>
          </p:cNvPr>
          <p:cNvSpPr txBox="1"/>
          <p:nvPr/>
        </p:nvSpPr>
        <p:spPr>
          <a:xfrm>
            <a:off x="7053943" y="3105834"/>
            <a:ext cx="4971233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h-TH" sz="3600" dirty="0">
                <a:solidFill>
                  <a:srgbClr val="FFFF00"/>
                </a:solidFill>
              </a:rPr>
              <a:t>บันทึกลักษณะที่ตรวจพบ และตำแหน่ง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9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62A8-EB2E-5F30-A4DC-E8F9030B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94512"/>
            <a:ext cx="10364451" cy="1260156"/>
          </a:xfrm>
        </p:spPr>
        <p:txBody>
          <a:bodyPr/>
          <a:lstStyle/>
          <a:p>
            <a:r>
              <a:rPr lang="en-US" dirty="0"/>
              <a:t>Laceration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703F-242B-36D8-AF7E-B7B700DA4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669"/>
            <a:ext cx="10515600" cy="2074332"/>
          </a:xfrm>
        </p:spPr>
        <p:txBody>
          <a:bodyPr>
            <a:normAutofit/>
          </a:bodyPr>
          <a:lstStyle/>
          <a:p>
            <a:r>
              <a:rPr lang="th-TH" sz="2800" dirty="0"/>
              <a:t>บันทึกเนื้อเยื่อที่บาดเจ็บ หรือฉีกขาด (เรียงตามลำดับความสำคัญ)</a:t>
            </a:r>
          </a:p>
          <a:p>
            <a:r>
              <a:rPr lang="th-TH" sz="2800" dirty="0"/>
              <a:t>บันทึกตำแหน่ง หรือชื่อของเนื้อเยื่อให้ชัดเจน</a:t>
            </a:r>
          </a:p>
          <a:p>
            <a:r>
              <a:rPr lang="th-TH" sz="2800" dirty="0"/>
              <a:t>หากไม่ระบุรายละเอียด จะหมายถึง </a:t>
            </a:r>
            <a:r>
              <a:rPr lang="en-US" sz="2800" dirty="0"/>
              <a:t>Skin and subcutaneous tissue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A7629B-3C75-D913-3AA2-2627CAEF0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58645"/>
              </p:ext>
            </p:extLst>
          </p:nvPr>
        </p:nvGraphicFramePr>
        <p:xfrm>
          <a:off x="1592942" y="3563937"/>
          <a:ext cx="9006116" cy="282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157">
                  <a:extLst>
                    <a:ext uri="{9D8B030D-6E8A-4147-A177-3AD203B41FA5}">
                      <a16:colId xmlns:a16="http://schemas.microsoft.com/office/drawing/2014/main" val="1851525287"/>
                    </a:ext>
                  </a:extLst>
                </a:gridCol>
                <a:gridCol w="1358901">
                  <a:extLst>
                    <a:ext uri="{9D8B030D-6E8A-4147-A177-3AD203B41FA5}">
                      <a16:colId xmlns:a16="http://schemas.microsoft.com/office/drawing/2014/main" val="3506250438"/>
                    </a:ext>
                  </a:extLst>
                </a:gridCol>
                <a:gridCol w="3245756">
                  <a:extLst>
                    <a:ext uri="{9D8B030D-6E8A-4147-A177-3AD203B41FA5}">
                      <a16:colId xmlns:a16="http://schemas.microsoft.com/office/drawing/2014/main" val="3570147480"/>
                    </a:ext>
                  </a:extLst>
                </a:gridCol>
                <a:gridCol w="1257302">
                  <a:extLst>
                    <a:ext uri="{9D8B030D-6E8A-4147-A177-3AD203B41FA5}">
                      <a16:colId xmlns:a16="http://schemas.microsoft.com/office/drawing/2014/main" val="2077408855"/>
                    </a:ext>
                  </a:extLst>
                </a:gridCol>
              </a:tblGrid>
              <a:tr h="5166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Diagnosis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ICD-10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Diagnosis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ICD-10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18281"/>
                  </a:ext>
                </a:extLst>
              </a:tr>
              <a:tr h="12738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Laceration</a:t>
                      </a:r>
                    </a:p>
                    <a:p>
                      <a:pPr algn="l"/>
                      <a:r>
                        <a:rPr lang="en-US" dirty="0"/>
                        <a:t>   Anterior aspect of thigh</a:t>
                      </a:r>
                    </a:p>
                    <a:p>
                      <a:pPr algn="l"/>
                      <a:r>
                        <a:rPr lang="en-US" dirty="0"/>
                        <a:t>   Medial aspect of thigh</a:t>
                      </a:r>
                    </a:p>
                    <a:p>
                      <a:pPr algn="l"/>
                      <a:r>
                        <a:rPr lang="en-US" dirty="0"/>
                        <a:t>   Thigh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ctr"/>
                      <a:r>
                        <a:rPr lang="en-US" dirty="0"/>
                        <a:t>S71.1</a:t>
                      </a:r>
                    </a:p>
                    <a:p>
                      <a:pPr algn="ctr"/>
                      <a:r>
                        <a:rPr lang="en-US" dirty="0"/>
                        <a:t>S71.1</a:t>
                      </a:r>
                    </a:p>
                    <a:p>
                      <a:pPr algn="ctr"/>
                      <a:r>
                        <a:rPr lang="en-US" dirty="0"/>
                        <a:t>S71.1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Laceration</a:t>
                      </a:r>
                    </a:p>
                    <a:p>
                      <a:pPr algn="l"/>
                      <a:r>
                        <a:rPr lang="en-US" dirty="0"/>
                        <a:t>   </a:t>
                      </a:r>
                      <a:r>
                        <a:rPr lang="en-US" dirty="0" err="1"/>
                        <a:t>Quadiceps</a:t>
                      </a:r>
                      <a:r>
                        <a:rPr lang="en-US" dirty="0"/>
                        <a:t> muscle</a:t>
                      </a:r>
                    </a:p>
                    <a:p>
                      <a:pPr algn="l"/>
                      <a:r>
                        <a:rPr lang="en-US" dirty="0"/>
                        <a:t>   Adductor muscle</a:t>
                      </a:r>
                    </a:p>
                    <a:p>
                      <a:pPr algn="l"/>
                      <a:r>
                        <a:rPr lang="en-US" dirty="0"/>
                        <a:t>   Muscle of thigh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ctr"/>
                      <a:r>
                        <a:rPr lang="en-US" dirty="0"/>
                        <a:t>S76.1</a:t>
                      </a:r>
                    </a:p>
                    <a:p>
                      <a:pPr algn="ctr"/>
                      <a:r>
                        <a:rPr lang="en-US" dirty="0"/>
                        <a:t>S76.2</a:t>
                      </a:r>
                    </a:p>
                    <a:p>
                      <a:pPr algn="ctr"/>
                      <a:r>
                        <a:rPr lang="en-US" dirty="0"/>
                        <a:t>S76.4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300610"/>
                  </a:ext>
                </a:extLst>
              </a:tr>
              <a:tr h="5166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Procedure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ICD-9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Procedure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ICD-9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35981"/>
                  </a:ext>
                </a:extLst>
              </a:tr>
              <a:tr h="51660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Suture 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Suture muscle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97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709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7433-AF38-AE09-1E56-5D5E29DA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93591"/>
            <a:ext cx="10364451" cy="1596177"/>
          </a:xfrm>
        </p:spPr>
        <p:txBody>
          <a:bodyPr/>
          <a:lstStyle/>
          <a:p>
            <a:r>
              <a:rPr lang="th-TH" dirty="0"/>
              <a:t>หัตถการ </a:t>
            </a:r>
            <a:r>
              <a:rPr lang="en-US" dirty="0"/>
              <a:t>Open wound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E7D4B-B504-436D-E9EB-4795F41E9BF7}"/>
              </a:ext>
            </a:extLst>
          </p:cNvPr>
          <p:cNvSpPr txBox="1"/>
          <p:nvPr/>
        </p:nvSpPr>
        <p:spPr>
          <a:xfrm>
            <a:off x="224519" y="1690688"/>
            <a:ext cx="6094638" cy="25853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effectLst/>
                <a:latin typeface="Arial" panose="020B0604020202020204" pitchFamily="34" charset="0"/>
              </a:rPr>
              <a:t>86.28 </a:t>
            </a:r>
            <a:r>
              <a:rPr lang="en-US" sz="1600" b="1" i="0" dirty="0" err="1">
                <a:effectLst/>
                <a:latin typeface="Arial" panose="020B0604020202020204" pitchFamily="34" charset="0"/>
              </a:rPr>
              <a:t>Nonexcisional</a:t>
            </a:r>
            <a:r>
              <a:rPr lang="en-US" sz="1600" b="1" i="0" dirty="0">
                <a:effectLst/>
                <a:latin typeface="Arial" panose="020B0604020202020204" pitchFamily="34" charset="0"/>
              </a:rPr>
              <a:t> debridement of wound, infection or burn</a:t>
            </a:r>
          </a:p>
          <a:p>
            <a:pPr marL="365760" algn="l"/>
            <a:r>
              <a:rPr lang="en-US" sz="1600" b="0" i="0" dirty="0">
                <a:effectLst/>
                <a:latin typeface="Arial" panose="020B0604020202020204" pitchFamily="34" charset="0"/>
              </a:rPr>
              <a:t>Debridement NOS</a:t>
            </a:r>
          </a:p>
          <a:p>
            <a:pPr marL="365760" algn="l"/>
            <a:r>
              <a:rPr lang="en-US" sz="1600" b="0" i="0" dirty="0">
                <a:effectLst/>
                <a:latin typeface="Arial" panose="020B0604020202020204" pitchFamily="34" charset="0"/>
              </a:rPr>
              <a:t>Maggot therapy</a:t>
            </a:r>
          </a:p>
          <a:p>
            <a:pPr marL="365760" algn="l"/>
            <a:r>
              <a:rPr lang="en-US" sz="1600" b="0" i="0" dirty="0">
                <a:effectLst/>
                <a:latin typeface="Arial" panose="020B0604020202020204" pitchFamily="34" charset="0"/>
              </a:rPr>
              <a:t>Removal of devitalized tissue, necrosis and slough by such methods as:</a:t>
            </a:r>
          </a:p>
          <a:p>
            <a:pPr marL="548640" algn="l"/>
            <a:r>
              <a:rPr lang="en-US" sz="1600" b="0" i="0" dirty="0">
                <a:effectLst/>
                <a:latin typeface="Arial" panose="020B0604020202020204" pitchFamily="34" charset="0"/>
              </a:rPr>
              <a:t>brushing</a:t>
            </a:r>
          </a:p>
          <a:p>
            <a:pPr marL="548640" algn="l"/>
            <a:r>
              <a:rPr lang="en-US" sz="1600" b="0" i="0" dirty="0">
                <a:effectLst/>
                <a:latin typeface="Arial" panose="020B0604020202020204" pitchFamily="34" charset="0"/>
              </a:rPr>
              <a:t>irrigation (under pressure)</a:t>
            </a:r>
          </a:p>
          <a:p>
            <a:pPr marL="548640" algn="l"/>
            <a:r>
              <a:rPr lang="en-US" sz="1600" b="0" i="0" dirty="0">
                <a:effectLst/>
                <a:latin typeface="Arial" panose="020B0604020202020204" pitchFamily="34" charset="0"/>
              </a:rPr>
              <a:t>scrubbing</a:t>
            </a:r>
          </a:p>
          <a:p>
            <a:pPr marL="548640" algn="l"/>
            <a:r>
              <a:rPr lang="en-US" sz="1600" b="0" i="0" dirty="0">
                <a:effectLst/>
                <a:latin typeface="Arial" panose="020B0604020202020204" pitchFamily="34" charset="0"/>
              </a:rPr>
              <a:t>washing</a:t>
            </a:r>
          </a:p>
          <a:p>
            <a:pPr marL="365760" algn="l"/>
            <a:r>
              <a:rPr lang="en-US" sz="1600" b="0" i="0" dirty="0">
                <a:effectLst/>
                <a:latin typeface="Arial" panose="020B0604020202020204" pitchFamily="34" charset="0"/>
              </a:rPr>
              <a:t>Water scalpel (jet)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EACE9-FE37-ECBF-49A6-4A8BD169514C}"/>
              </a:ext>
            </a:extLst>
          </p:cNvPr>
          <p:cNvSpPr txBox="1"/>
          <p:nvPr/>
        </p:nvSpPr>
        <p:spPr>
          <a:xfrm>
            <a:off x="6932838" y="1690688"/>
            <a:ext cx="4833257" cy="43018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effectLst/>
                <a:latin typeface="Arial" panose="020B0604020202020204" pitchFamily="34" charset="0"/>
              </a:rPr>
              <a:t>86.22 Excisional debridement of wound, infection, or burn</a:t>
            </a:r>
          </a:p>
          <a:p>
            <a:pPr marL="365760" algn="l"/>
            <a:r>
              <a:rPr lang="en-US" sz="1600" b="0" i="0" dirty="0">
                <a:effectLst/>
                <a:latin typeface="Arial" panose="020B0604020202020204" pitchFamily="34" charset="0"/>
              </a:rPr>
              <a:t>Removal by excision of:</a:t>
            </a:r>
          </a:p>
          <a:p>
            <a:pPr marL="548640" algn="l"/>
            <a:r>
              <a:rPr lang="en-US" sz="1600" b="0" i="0" dirty="0">
                <a:effectLst/>
                <a:latin typeface="Arial" panose="020B0604020202020204" pitchFamily="34" charset="0"/>
              </a:rPr>
              <a:t>devitalized tissue</a:t>
            </a:r>
          </a:p>
          <a:p>
            <a:pPr marL="548640" algn="l"/>
            <a:r>
              <a:rPr lang="en-US" sz="1600" b="0" i="0" dirty="0">
                <a:effectLst/>
                <a:latin typeface="Arial" panose="020B0604020202020204" pitchFamily="34" charset="0"/>
              </a:rPr>
              <a:t>necrosis</a:t>
            </a:r>
          </a:p>
          <a:p>
            <a:pPr marL="548640" algn="l"/>
            <a:r>
              <a:rPr lang="en-US" sz="1600" b="0" i="0" dirty="0">
                <a:effectLst/>
                <a:latin typeface="Arial" panose="020B0604020202020204" pitchFamily="34" charset="0"/>
              </a:rPr>
              <a:t>slough</a:t>
            </a:r>
          </a:p>
          <a:p>
            <a:pPr marL="365760" algn="l"/>
            <a:r>
              <a:rPr lang="en-US" sz="1600" b="0" i="1" dirty="0">
                <a:effectLst/>
                <a:latin typeface="Arial" panose="020B0604020202020204" pitchFamily="34" charset="0"/>
              </a:rPr>
              <a:t>Excludes:</a:t>
            </a:r>
          </a:p>
          <a:p>
            <a:pPr marL="548640" algn="l"/>
            <a:r>
              <a:rPr lang="en-US" sz="1600" b="0" i="1" dirty="0">
                <a:effectLst/>
                <a:latin typeface="Arial" panose="020B0604020202020204" pitchFamily="34" charset="0"/>
              </a:rPr>
              <a:t>debridement of:</a:t>
            </a:r>
          </a:p>
          <a:p>
            <a:pPr marL="731520" algn="l"/>
            <a:r>
              <a:rPr lang="en-US" sz="1600" b="0" i="1" dirty="0">
                <a:effectLst/>
                <a:latin typeface="Arial" panose="020B0604020202020204" pitchFamily="34" charset="0"/>
              </a:rPr>
              <a:t>abdominal wall (wound) (54.3)</a:t>
            </a:r>
          </a:p>
          <a:p>
            <a:pPr marL="731520" algn="l"/>
            <a:r>
              <a:rPr lang="en-US" sz="1600" b="0" i="1" dirty="0">
                <a:effectLst/>
                <a:latin typeface="Arial" panose="020B0604020202020204" pitchFamily="34" charset="0"/>
              </a:rPr>
              <a:t>bone (77.60-77.69)</a:t>
            </a:r>
          </a:p>
          <a:p>
            <a:pPr marL="731520" algn="l"/>
            <a:r>
              <a:rPr lang="en-US" sz="1600" b="0" i="1" dirty="0">
                <a:effectLst/>
                <a:latin typeface="Arial" panose="020B0604020202020204" pitchFamily="34" charset="0"/>
              </a:rPr>
              <a:t>muscle (83.45)</a:t>
            </a:r>
          </a:p>
          <a:p>
            <a:pPr marL="731520" algn="l"/>
            <a:r>
              <a:rPr lang="en-US" sz="1600" b="0" i="1" dirty="0">
                <a:effectLst/>
                <a:latin typeface="Arial" panose="020B0604020202020204" pitchFamily="34" charset="0"/>
              </a:rPr>
              <a:t>of hand (82.36)</a:t>
            </a:r>
          </a:p>
          <a:p>
            <a:pPr marL="731520" algn="l"/>
            <a:r>
              <a:rPr lang="en-US" sz="1600" b="0" i="1" dirty="0">
                <a:effectLst/>
                <a:latin typeface="Arial" panose="020B0604020202020204" pitchFamily="34" charset="0"/>
              </a:rPr>
              <a:t>nail (bed) (fold) (86.27)</a:t>
            </a:r>
          </a:p>
          <a:p>
            <a:pPr marL="731520" algn="l"/>
            <a:r>
              <a:rPr lang="en-US" sz="1600" b="0" i="1" dirty="0" err="1">
                <a:effectLst/>
                <a:latin typeface="Arial" panose="020B0604020202020204" pitchFamily="34" charset="0"/>
              </a:rPr>
              <a:t>nonexcisional</a:t>
            </a:r>
            <a:r>
              <a:rPr lang="en-US" sz="1600" b="0" i="1" dirty="0">
                <a:effectLst/>
                <a:latin typeface="Arial" panose="020B0604020202020204" pitchFamily="34" charset="0"/>
              </a:rPr>
              <a:t> debridement of wound, infection, or burn (86.28)</a:t>
            </a:r>
          </a:p>
          <a:p>
            <a:pPr marL="731520" algn="l"/>
            <a:r>
              <a:rPr lang="en-US" sz="1600" b="0" i="1" dirty="0">
                <a:effectLst/>
                <a:latin typeface="Arial" panose="020B0604020202020204" pitchFamily="34" charset="0"/>
              </a:rPr>
              <a:t>open fracture site (79.60-79.69)</a:t>
            </a:r>
          </a:p>
          <a:p>
            <a:pPr marL="731520" algn="l"/>
            <a:r>
              <a:rPr lang="en-US" sz="1600" b="0" i="1" dirty="0">
                <a:effectLst/>
                <a:latin typeface="Arial" panose="020B0604020202020204" pitchFamily="34" charset="0"/>
              </a:rPr>
              <a:t>pedicle or flap graft (86.75)</a:t>
            </a:r>
          </a:p>
        </p:txBody>
      </p:sp>
    </p:spTree>
    <p:extLst>
      <p:ext uri="{BB962C8B-B14F-4D97-AF65-F5344CB8AC3E}">
        <p14:creationId xmlns:p14="http://schemas.microsoft.com/office/powerpoint/2010/main" val="1794954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E95A-8723-10ED-FEC5-50494362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268711"/>
            <a:ext cx="10364451" cy="1596177"/>
          </a:xfrm>
        </p:spPr>
        <p:txBody>
          <a:bodyPr/>
          <a:lstStyle/>
          <a:p>
            <a:r>
              <a:rPr lang="en-US" dirty="0"/>
              <a:t>Excisional debridement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7FE79-F206-26A9-547E-00F3693E7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435760"/>
            <a:ext cx="10364452" cy="4812640"/>
          </a:xfrm>
        </p:spPr>
        <p:txBody>
          <a:bodyPr>
            <a:normAutofit lnSpcReduction="10000"/>
          </a:bodyPr>
          <a:lstStyle/>
          <a:p>
            <a:r>
              <a:rPr lang="th-TH" sz="2800" dirty="0"/>
              <a:t>บันทึกรายละเอียด</a:t>
            </a:r>
          </a:p>
          <a:p>
            <a:pPr lvl="1"/>
            <a:r>
              <a:rPr lang="th-TH" sz="2400" dirty="0"/>
              <a:t>ลักษณะและขนาดบาดแผล</a:t>
            </a:r>
          </a:p>
          <a:p>
            <a:pPr lvl="1"/>
            <a:r>
              <a:rPr lang="th-TH" sz="2400" dirty="0"/>
              <a:t>พยาธิสภาพของเนื้อเยื่อ</a:t>
            </a:r>
          </a:p>
          <a:p>
            <a:pPr lvl="1"/>
            <a:r>
              <a:rPr lang="th-TH" sz="2400" dirty="0"/>
              <a:t>ชนิดของเนื้อเยื่อ</a:t>
            </a:r>
          </a:p>
          <a:p>
            <a:pPr lvl="1"/>
            <a:r>
              <a:rPr lang="th-TH" sz="2400" dirty="0"/>
              <a:t>ตำแหน่ง</a:t>
            </a:r>
          </a:p>
          <a:p>
            <a:pPr lvl="1"/>
            <a:endParaRPr lang="th-TH" sz="2400" dirty="0"/>
          </a:p>
          <a:p>
            <a:r>
              <a:rPr lang="th-TH" sz="2800" dirty="0"/>
              <a:t>บันทึกทุกครั้งที่ทำ </a:t>
            </a:r>
            <a:r>
              <a:rPr lang="en-US" sz="2800" dirty="0"/>
              <a:t>: </a:t>
            </a:r>
            <a:r>
              <a:rPr lang="th-TH" sz="2800" dirty="0"/>
              <a:t>จำนวนครั้งมีผลต่อ</a:t>
            </a:r>
            <a:r>
              <a:rPr lang="en-US" sz="2800" dirty="0"/>
              <a:t> DRG</a:t>
            </a:r>
            <a:endParaRPr lang="th-TH" sz="2800" dirty="0"/>
          </a:p>
          <a:p>
            <a:endParaRPr lang="th-TH" sz="2800" dirty="0"/>
          </a:p>
          <a:p>
            <a:r>
              <a:rPr lang="th-TH" sz="2800" dirty="0"/>
              <a:t>รายละเอียดสำคัญกว่าสถานที่</a:t>
            </a:r>
          </a:p>
        </p:txBody>
      </p:sp>
    </p:spTree>
    <p:extLst>
      <p:ext uri="{BB962C8B-B14F-4D97-AF65-F5344CB8AC3E}">
        <p14:creationId xmlns:p14="http://schemas.microsoft.com/office/powerpoint/2010/main" val="300772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41E9D-F6C2-9CD0-9BD5-736F4604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9448"/>
            <a:ext cx="10364451" cy="1596177"/>
          </a:xfrm>
        </p:spPr>
        <p:txBody>
          <a:bodyPr/>
          <a:lstStyle/>
          <a:p>
            <a:r>
              <a:rPr lang="en-US" dirty="0"/>
              <a:t>Crush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6F1AB-74ED-E86F-4F71-D76C71E87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25" y="1503892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th-TH" sz="2800" dirty="0"/>
              <a:t>ช่วยระบุความรุนแรงของโรค</a:t>
            </a:r>
          </a:p>
          <a:p>
            <a:r>
              <a:rPr lang="th-TH" sz="2800" dirty="0"/>
              <a:t>เนื้อเยื่อบาดเจ็บจำนวนมาก จากการกดเบียด ทับ หนีบ</a:t>
            </a:r>
          </a:p>
          <a:p>
            <a:pPr lvl="1"/>
            <a:r>
              <a:rPr lang="en-US" sz="2400" dirty="0"/>
              <a:t>Compartment syndrome</a:t>
            </a:r>
          </a:p>
          <a:p>
            <a:pPr lvl="1"/>
            <a:r>
              <a:rPr lang="en-US" sz="2400" dirty="0"/>
              <a:t>Crush syndrome/Traumatic anuria</a:t>
            </a:r>
          </a:p>
          <a:p>
            <a:r>
              <a:rPr lang="th-TH" sz="2800" dirty="0"/>
              <a:t>ระบุส่วนของร่างกาย</a:t>
            </a:r>
          </a:p>
          <a:p>
            <a:endParaRPr lang="th-TH" sz="2800" dirty="0"/>
          </a:p>
          <a:p>
            <a:pPr marL="0" indent="0" algn="ctr">
              <a:buNone/>
            </a:pPr>
            <a:r>
              <a:rPr lang="en-US" sz="2800" dirty="0">
                <a:highlight>
                  <a:srgbClr val="808000"/>
                </a:highlight>
              </a:rPr>
              <a:t>T79.6 Traumatic compartment syndrome</a:t>
            </a:r>
          </a:p>
          <a:p>
            <a:pPr marL="0" indent="0" algn="ctr">
              <a:buNone/>
            </a:pPr>
            <a:r>
              <a:rPr lang="en-US" sz="2800" dirty="0">
                <a:highlight>
                  <a:srgbClr val="808000"/>
                </a:highlight>
              </a:rPr>
              <a:t>T79.5 Crush syndrome/Traumatic anuria</a:t>
            </a:r>
          </a:p>
        </p:txBody>
      </p:sp>
    </p:spTree>
    <p:extLst>
      <p:ext uri="{BB962C8B-B14F-4D97-AF65-F5344CB8AC3E}">
        <p14:creationId xmlns:p14="http://schemas.microsoft.com/office/powerpoint/2010/main" val="287501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Record &amp; Sign</a:t>
            </a:r>
          </a:p>
          <a:p>
            <a:endParaRPr lang="en-US" dirty="0"/>
          </a:p>
          <a:p>
            <a:r>
              <a:rPr lang="en-US" dirty="0"/>
              <a:t>Details &amp; Evidence</a:t>
            </a:r>
          </a:p>
          <a:p>
            <a:endParaRPr lang="en-US" dirty="0"/>
          </a:p>
          <a:p>
            <a:r>
              <a:rPr lang="en-US" dirty="0"/>
              <a:t>Treatment</a:t>
            </a:r>
          </a:p>
          <a:p>
            <a:endParaRPr lang="en-US" dirty="0"/>
          </a:p>
          <a:p>
            <a:r>
              <a:rPr lang="en-US" dirty="0"/>
              <a:t>About ICD10 and ICD9</a:t>
            </a:r>
          </a:p>
        </p:txBody>
      </p:sp>
    </p:spTree>
    <p:extLst>
      <p:ext uri="{BB962C8B-B14F-4D97-AF65-F5344CB8AC3E}">
        <p14:creationId xmlns:p14="http://schemas.microsoft.com/office/powerpoint/2010/main" val="4160920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638-497C-EC50-5940-F033519B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and Tendon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6D03E-AAF8-FDE8-C00E-EE9180A9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727201"/>
            <a:ext cx="10364452" cy="4512282"/>
          </a:xfrm>
        </p:spPr>
        <p:txBody>
          <a:bodyPr>
            <a:normAutofit/>
          </a:bodyPr>
          <a:lstStyle/>
          <a:p>
            <a:r>
              <a:rPr lang="th-TH" sz="2800" dirty="0"/>
              <a:t>ระบุเนื้อเยื่อที่บาดเจ็บโดยละเอียด</a:t>
            </a:r>
          </a:p>
          <a:p>
            <a:endParaRPr lang="th-TH" sz="2800" dirty="0"/>
          </a:p>
          <a:p>
            <a:r>
              <a:rPr lang="th-TH" sz="2800" dirty="0"/>
              <a:t>ระบุตำแหน่งทางกายวิภาคให้ชัดเจน</a:t>
            </a:r>
          </a:p>
          <a:p>
            <a:endParaRPr lang="th-TH" sz="2800" dirty="0"/>
          </a:p>
          <a:p>
            <a:r>
              <a:rPr lang="th-TH" sz="2800" dirty="0"/>
              <a:t>ไม่ต้องระบุความรุนแรง</a:t>
            </a:r>
          </a:p>
          <a:p>
            <a:endParaRPr lang="th-TH" sz="2800" dirty="0"/>
          </a:p>
          <a:p>
            <a:r>
              <a:rPr lang="th-TH" sz="2800" dirty="0"/>
              <a:t>หลีกเลี่ยงวินิจฉัยกำกวม (แนะนำ </a:t>
            </a:r>
            <a:r>
              <a:rPr lang="en-US" sz="2800" dirty="0"/>
              <a:t>Injury</a:t>
            </a:r>
            <a:r>
              <a:rPr lang="th-TH" sz="28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2769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8A9A-A9B1-0373-45D1-FC9718A2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40" y="173659"/>
            <a:ext cx="10364451" cy="1596177"/>
          </a:xfrm>
        </p:spPr>
        <p:txBody>
          <a:bodyPr/>
          <a:lstStyle/>
          <a:p>
            <a:r>
              <a:rPr lang="en-US" b="1" dirty="0"/>
              <a:t>Muscle and Tendon Injury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D1D11-8060-6BF1-135E-2129FB3B6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709" y="1481705"/>
            <a:ext cx="4649787" cy="576262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Diagnosis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D474A-85F8-7BD7-9AE5-B880FACB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840" y="2274039"/>
            <a:ext cx="4937655" cy="4410302"/>
          </a:xfrm>
        </p:spPr>
        <p:txBody>
          <a:bodyPr>
            <a:normAutofit fontScale="92500" lnSpcReduction="10000"/>
          </a:bodyPr>
          <a:lstStyle/>
          <a:p>
            <a:r>
              <a:rPr lang="th-TH" sz="2400" dirty="0"/>
              <a:t>ระบุเนื้อเยื่อที่บาดเจ็บโดยละเอียด</a:t>
            </a:r>
          </a:p>
          <a:p>
            <a:endParaRPr lang="th-TH" sz="2400" dirty="0"/>
          </a:p>
          <a:p>
            <a:r>
              <a:rPr lang="th-TH" sz="2400" dirty="0"/>
              <a:t>ระบุตำแหน่งทางกายวิภาคให้ชัดเจน</a:t>
            </a:r>
          </a:p>
          <a:p>
            <a:endParaRPr lang="th-TH" sz="2400" dirty="0"/>
          </a:p>
          <a:p>
            <a:r>
              <a:rPr lang="th-TH" sz="2400" dirty="0"/>
              <a:t>ไม่ต้องระบุความรุนแรง</a:t>
            </a:r>
          </a:p>
          <a:p>
            <a:endParaRPr lang="th-TH" sz="2400" dirty="0"/>
          </a:p>
          <a:p>
            <a:r>
              <a:rPr lang="th-TH" sz="2400" dirty="0"/>
              <a:t>หลีกเลี่ยงวินิจฉัยกำกวม (แนะนำ </a:t>
            </a:r>
            <a:r>
              <a:rPr lang="en-US" sz="2400" dirty="0"/>
              <a:t>Injury</a:t>
            </a:r>
            <a:r>
              <a:rPr lang="th-TH" sz="2400" dirty="0"/>
              <a:t>)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E5273-FF5D-B27D-A0F9-7123CD7CB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0026" y="1481705"/>
            <a:ext cx="4665134" cy="576262"/>
          </a:xfrm>
        </p:spPr>
        <p:txBody>
          <a:bodyPr/>
          <a:lstStyle/>
          <a:p>
            <a:r>
              <a:rPr lang="en-US" sz="3600" dirty="0"/>
              <a:t>Procedure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9EC1E-4ABB-41FA-38EC-42A19B974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9065" y="2274039"/>
            <a:ext cx="4929188" cy="4410302"/>
          </a:xfrm>
        </p:spPr>
        <p:txBody>
          <a:bodyPr>
            <a:normAutofit fontScale="92500" lnSpcReduction="10000"/>
          </a:bodyPr>
          <a:lstStyle/>
          <a:p>
            <a:r>
              <a:rPr lang="th-TH" sz="2400" dirty="0"/>
              <a:t>ระบุเนื้อเยื่อที่ซ่อมแซม</a:t>
            </a:r>
          </a:p>
          <a:p>
            <a:endParaRPr lang="th-TH" sz="2400" dirty="0"/>
          </a:p>
          <a:p>
            <a:r>
              <a:rPr lang="th-TH" sz="2400" dirty="0"/>
              <a:t>ระบุวิธีเย็บ </a:t>
            </a:r>
            <a:r>
              <a:rPr lang="en-US" sz="2400" dirty="0"/>
              <a:t>: Suture, Graft, </a:t>
            </a:r>
            <a:r>
              <a:rPr lang="en-US" sz="2400" dirty="0" err="1"/>
              <a:t>Myoplasty</a:t>
            </a:r>
            <a:r>
              <a:rPr lang="en-US" sz="2400" dirty="0"/>
              <a:t>, </a:t>
            </a:r>
            <a:r>
              <a:rPr lang="en-US" sz="2400" dirty="0" err="1"/>
              <a:t>Tenoplasty</a:t>
            </a:r>
            <a:endParaRPr lang="en-US" sz="2400" dirty="0"/>
          </a:p>
          <a:p>
            <a:endParaRPr lang="en-US" sz="2400" dirty="0"/>
          </a:p>
          <a:p>
            <a:r>
              <a:rPr lang="th-TH" sz="2400" dirty="0"/>
              <a:t>หลีกเลี่ยงคำกำกวม </a:t>
            </a:r>
            <a:r>
              <a:rPr lang="en-US" sz="2400" dirty="0"/>
              <a:t>Repair</a:t>
            </a:r>
          </a:p>
          <a:p>
            <a:endParaRPr lang="en-US" sz="2400" dirty="0"/>
          </a:p>
          <a:p>
            <a:r>
              <a:rPr lang="th-TH" sz="2400" dirty="0"/>
              <a:t>ไม่ต้องบันทึก </a:t>
            </a:r>
            <a:r>
              <a:rPr lang="en-US" sz="2400" dirty="0"/>
              <a:t>Debridement, Suture skin </a:t>
            </a:r>
            <a:r>
              <a:rPr lang="th-TH" sz="2400" dirty="0"/>
              <a:t>(เป็นขั้นตอน</a:t>
            </a:r>
            <a:r>
              <a:rPr lang="th-TH" sz="2400" dirty="0" err="1"/>
              <a:t>การทำ</a:t>
            </a:r>
            <a:r>
              <a:rPr lang="th-TH" sz="2400" dirty="0"/>
              <a:t>หัตถการอยู่แล้ว)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6330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5D80-1458-53F4-BC89-109B7352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and Tendon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898F-6EE6-C3B1-1414-056AEDBCD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32371" cy="3693432"/>
          </a:xfrm>
        </p:spPr>
        <p:txBody>
          <a:bodyPr>
            <a:normAutofit/>
          </a:bodyPr>
          <a:lstStyle/>
          <a:p>
            <a:r>
              <a:rPr lang="en-US" dirty="0"/>
              <a:t>ICD-9</a:t>
            </a:r>
          </a:p>
          <a:p>
            <a:pPr lvl="1"/>
            <a:r>
              <a:rPr lang="en-US" dirty="0"/>
              <a:t>82.4- : Suture of muscle, tendon, and fascia of hand</a:t>
            </a:r>
          </a:p>
          <a:p>
            <a:pPr lvl="1"/>
            <a:r>
              <a:rPr lang="en-US" dirty="0"/>
              <a:t>82.5- : Transplantation of muscle and tendon of hand</a:t>
            </a:r>
          </a:p>
          <a:p>
            <a:pPr lvl="1"/>
            <a:r>
              <a:rPr lang="en-US" dirty="0"/>
              <a:t>82.7- : Plastic operation on hand with graft or implant</a:t>
            </a:r>
          </a:p>
          <a:p>
            <a:pPr lvl="1"/>
            <a:r>
              <a:rPr lang="en-US" dirty="0"/>
              <a:t>82.8- : Other plastic operations on hand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83.6- : Suture of muscle, tendon, and fascia</a:t>
            </a:r>
          </a:p>
          <a:p>
            <a:pPr lvl="1"/>
            <a:r>
              <a:rPr lang="en-US" dirty="0"/>
              <a:t>83.7- : Reconstruction of muscle and tendon</a:t>
            </a:r>
          </a:p>
          <a:p>
            <a:pPr lvl="1"/>
            <a:r>
              <a:rPr lang="en-US" dirty="0"/>
              <a:t>83.8- : Other plastic operations on muscle, tendon, and fascia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A7F3B78-E479-4C5E-5B3B-95E370F0BBC3}"/>
              </a:ext>
            </a:extLst>
          </p:cNvPr>
          <p:cNvSpPr/>
          <p:nvPr/>
        </p:nvSpPr>
        <p:spPr>
          <a:xfrm>
            <a:off x="9470571" y="4718957"/>
            <a:ext cx="522515" cy="65314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BF1A6-BBAB-F6FB-E108-43C64B141CC8}"/>
              </a:ext>
            </a:extLst>
          </p:cNvPr>
          <p:cNvSpPr txBox="1"/>
          <p:nvPr/>
        </p:nvSpPr>
        <p:spPr>
          <a:xfrm>
            <a:off x="9921213" y="4860862"/>
            <a:ext cx="2156488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Without arthroplasty</a:t>
            </a: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85C82EEA-68A2-6EA6-E3FD-8C94F1DAA7CE}"/>
              </a:ext>
            </a:extLst>
          </p:cNvPr>
          <p:cNvGrpSpPr/>
          <p:nvPr/>
        </p:nvGrpSpPr>
        <p:grpSpPr>
          <a:xfrm>
            <a:off x="1226915" y="2372810"/>
            <a:ext cx="10364451" cy="1596177"/>
            <a:chOff x="1226915" y="2372810"/>
            <a:chExt cx="10364451" cy="1596177"/>
          </a:xfrm>
        </p:grpSpPr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6CA35F7B-F86E-59D7-0F35-42A865A85133}"/>
                </a:ext>
              </a:extLst>
            </p:cNvPr>
            <p:cNvSpPr/>
            <p:nvPr/>
          </p:nvSpPr>
          <p:spPr>
            <a:xfrm>
              <a:off x="1226915" y="2372810"/>
              <a:ext cx="10364451" cy="1596177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8A1AE1AD-0245-A16E-B86E-0525A2749D9E}"/>
                </a:ext>
              </a:extLst>
            </p:cNvPr>
            <p:cNvSpPr txBox="1"/>
            <p:nvPr/>
          </p:nvSpPr>
          <p:spPr>
            <a:xfrm>
              <a:off x="8903137" y="2663066"/>
              <a:ext cx="209223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00B050"/>
                  </a:solidFill>
                </a:rPr>
                <a:t>HAND</a:t>
              </a:r>
              <a:endParaRPr lang="th-TH" sz="6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21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E261-6F23-4D54-C034-CBFC2F90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69" y="41804"/>
            <a:ext cx="10364451" cy="1596177"/>
          </a:xfrm>
        </p:spPr>
        <p:txBody>
          <a:bodyPr/>
          <a:lstStyle/>
          <a:p>
            <a:r>
              <a:rPr lang="en-US" dirty="0"/>
              <a:t>Traumatic Amputation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49DD7-64F3-5225-2802-2C5C22B80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469" y="1278996"/>
            <a:ext cx="4649787" cy="576262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9BA71-829C-67C2-B384-DFCE4F577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5469" y="1855258"/>
            <a:ext cx="4937655" cy="4557184"/>
          </a:xfrm>
        </p:spPr>
        <p:txBody>
          <a:bodyPr>
            <a:normAutofit/>
          </a:bodyPr>
          <a:lstStyle/>
          <a:p>
            <a:r>
              <a:rPr lang="th-TH" sz="2400" dirty="0"/>
              <a:t>ระบุระยาง</a:t>
            </a:r>
            <a:r>
              <a:rPr lang="th-TH" sz="2400" dirty="0" err="1"/>
              <a:t>ค์</a:t>
            </a:r>
            <a:endParaRPr lang="th-TH" sz="2400" dirty="0"/>
          </a:p>
          <a:p>
            <a:endParaRPr lang="th-TH" sz="2400" dirty="0"/>
          </a:p>
          <a:p>
            <a:r>
              <a:rPr lang="th-TH" sz="2400" dirty="0"/>
              <a:t>ระบุระดับที่ขาด</a:t>
            </a:r>
          </a:p>
          <a:p>
            <a:endParaRPr lang="th-TH" sz="2400" dirty="0"/>
          </a:p>
          <a:p>
            <a:r>
              <a:rPr lang="th-TH" sz="2400" dirty="0"/>
              <a:t>ไม่ต้องระบุ</a:t>
            </a:r>
          </a:p>
          <a:p>
            <a:pPr lvl="1"/>
            <a:r>
              <a:rPr lang="th-TH" sz="2000" dirty="0"/>
              <a:t>ความรุนแรง </a:t>
            </a:r>
            <a:r>
              <a:rPr lang="en-US" sz="2000" dirty="0"/>
              <a:t>: Complete/Incomplete</a:t>
            </a:r>
          </a:p>
          <a:p>
            <a:pPr lvl="1"/>
            <a:r>
              <a:rPr lang="th-TH" sz="2000" dirty="0"/>
              <a:t>การบาดเจ็บของเนื้อเยื่อร่วม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13360-27A7-318C-D453-309C7C069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4786" y="1278996"/>
            <a:ext cx="4665134" cy="576262"/>
          </a:xfrm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703954-0098-CE51-D625-64AFE08AE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4786" y="1894416"/>
            <a:ext cx="5502729" cy="3684588"/>
          </a:xfrm>
        </p:spPr>
        <p:txBody>
          <a:bodyPr>
            <a:normAutofit/>
          </a:bodyPr>
          <a:lstStyle/>
          <a:p>
            <a:r>
              <a:rPr lang="th-TH" sz="2400" dirty="0"/>
              <a:t>ระบุ</a:t>
            </a:r>
          </a:p>
          <a:p>
            <a:pPr lvl="1"/>
            <a:r>
              <a:rPr lang="th-TH" sz="2000" dirty="0"/>
              <a:t>วิธี </a:t>
            </a:r>
            <a:r>
              <a:rPr lang="en-US" sz="2000" dirty="0"/>
              <a:t>: Closed stump, Amputation</a:t>
            </a:r>
            <a:r>
              <a:rPr lang="th-TH" sz="2000" dirty="0"/>
              <a:t>(ตัดเพิ่ม)</a:t>
            </a:r>
            <a:r>
              <a:rPr lang="en-US" sz="2000" dirty="0"/>
              <a:t>, Reattachment</a:t>
            </a:r>
            <a:endParaRPr lang="th-TH" sz="2000" dirty="0"/>
          </a:p>
          <a:p>
            <a:pPr lvl="1"/>
            <a:r>
              <a:rPr lang="th-TH" sz="2000" dirty="0"/>
              <a:t>ระดับที่ทำหัตถการ</a:t>
            </a:r>
          </a:p>
          <a:p>
            <a:pPr lvl="1"/>
            <a:endParaRPr lang="th-TH" sz="2000" dirty="0"/>
          </a:p>
          <a:p>
            <a:r>
              <a:rPr lang="th-TH" sz="2400" dirty="0"/>
              <a:t>ไม่ต้องระบุหัตถการร่วมอื่นที่เป็นขั้นตอนของ</a:t>
            </a:r>
            <a:r>
              <a:rPr lang="th-TH" sz="2400" dirty="0" err="1"/>
              <a:t>การทำ</a:t>
            </a:r>
            <a:r>
              <a:rPr lang="th-TH" sz="2400" dirty="0"/>
              <a:t>หัตถการ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6690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8455-D288-D8EE-C209-1F0EEEF1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18"/>
            <a:ext cx="10364451" cy="1596177"/>
          </a:xfrm>
        </p:spPr>
        <p:txBody>
          <a:bodyPr/>
          <a:lstStyle/>
          <a:p>
            <a:r>
              <a:rPr lang="en-US" dirty="0"/>
              <a:t>Traumatic Amputation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99F7CC-9C46-F0D7-4CD4-D358CE117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83213"/>
              </p:ext>
            </p:extLst>
          </p:nvPr>
        </p:nvGraphicFramePr>
        <p:xfrm>
          <a:off x="5981700" y="1690688"/>
          <a:ext cx="5497286" cy="3703320"/>
        </p:xfrm>
        <a:graphic>
          <a:graphicData uri="http://schemas.openxmlformats.org/drawingml/2006/table">
            <a:tbl>
              <a:tblPr/>
              <a:tblGrid>
                <a:gridCol w="5497286">
                  <a:extLst>
                    <a:ext uri="{9D8B030D-6E8A-4147-A177-3AD203B41FA5}">
                      <a16:colId xmlns:a16="http://schemas.microsoft.com/office/drawing/2014/main" val="10859537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48640" algn="l"/>
                      <a:r>
                        <a:rPr lang="en-US" sz="2000" b="1" i="0" u="sng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84.2 Reattachment of extremity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287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0" algn="l"/>
                      <a:r>
                        <a:rPr lang="en-US" b="1" i="0">
                          <a:effectLst/>
                          <a:latin typeface="Arial" panose="020B0604020202020204" pitchFamily="34" charset="0"/>
                        </a:rPr>
                        <a:t>84.21 Thumb reattachment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889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0" algn="l"/>
                      <a:r>
                        <a:rPr lang="en-US" b="1" i="0" dirty="0">
                          <a:effectLst/>
                          <a:latin typeface="Arial" panose="020B0604020202020204" pitchFamily="34" charset="0"/>
                        </a:rPr>
                        <a:t>84.22 Finger reattachment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84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0" algn="l"/>
                      <a:r>
                        <a:rPr lang="en-US" b="1" i="0">
                          <a:effectLst/>
                          <a:latin typeface="Arial" panose="020B0604020202020204" pitchFamily="34" charset="0"/>
                        </a:rPr>
                        <a:t>84.23 Forearm, wrist, or hand reattachment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504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0" algn="l"/>
                      <a:r>
                        <a:rPr lang="en-US" b="1" i="0" dirty="0">
                          <a:effectLst/>
                          <a:latin typeface="Arial" panose="020B0604020202020204" pitchFamily="34" charset="0"/>
                        </a:rPr>
                        <a:t>84.24 Upper arm reattachment</a:t>
                      </a:r>
                    </a:p>
                    <a:p>
                      <a:pPr marL="365760" algn="l"/>
                      <a:r>
                        <a:rPr lang="en-US" i="0" dirty="0">
                          <a:effectLst/>
                          <a:latin typeface="Arial" panose="020B0604020202020204" pitchFamily="34" charset="0"/>
                        </a:rPr>
                        <a:t>              Reattachment of arm NOS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95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0" algn="l"/>
                      <a:r>
                        <a:rPr lang="en-US" b="1" i="0" dirty="0">
                          <a:effectLst/>
                          <a:latin typeface="Arial" panose="020B0604020202020204" pitchFamily="34" charset="0"/>
                        </a:rPr>
                        <a:t>84.25 Toe reattachment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01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0" algn="l"/>
                      <a:r>
                        <a:rPr lang="en-US" b="1" i="0">
                          <a:effectLst/>
                          <a:latin typeface="Arial" panose="020B0604020202020204" pitchFamily="34" charset="0"/>
                        </a:rPr>
                        <a:t>84.26 Foot reattachment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665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0" algn="l"/>
                      <a:r>
                        <a:rPr lang="en-US" b="1" i="0" dirty="0">
                          <a:effectLst/>
                          <a:latin typeface="Arial" panose="020B0604020202020204" pitchFamily="34" charset="0"/>
                        </a:rPr>
                        <a:t>84.27 Lower leg or ankle reattachment</a:t>
                      </a:r>
                    </a:p>
                    <a:p>
                      <a:pPr marL="365760" algn="l"/>
                      <a:r>
                        <a:rPr lang="en-US" i="0" dirty="0">
                          <a:effectLst/>
                          <a:latin typeface="Arial" panose="020B0604020202020204" pitchFamily="34" charset="0"/>
                        </a:rPr>
                        <a:t>             Reattachment of leg NOS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593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0" algn="l"/>
                      <a:r>
                        <a:rPr lang="en-US" b="1" i="0">
                          <a:effectLst/>
                          <a:latin typeface="Arial" panose="020B0604020202020204" pitchFamily="34" charset="0"/>
                        </a:rPr>
                        <a:t>84.28 Thigh reattachment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246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0" algn="l"/>
                      <a:r>
                        <a:rPr lang="en-US" b="1" i="0" dirty="0">
                          <a:effectLst/>
                          <a:latin typeface="Arial" panose="020B0604020202020204" pitchFamily="34" charset="0"/>
                        </a:rPr>
                        <a:t>84.29 Other reattachment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24532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EBA4DF-0B1B-5565-D5E8-888195E44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74755"/>
              </p:ext>
            </p:extLst>
          </p:nvPr>
        </p:nvGraphicFramePr>
        <p:xfrm>
          <a:off x="838200" y="1690688"/>
          <a:ext cx="5497286" cy="1783080"/>
        </p:xfrm>
        <a:graphic>
          <a:graphicData uri="http://schemas.openxmlformats.org/drawingml/2006/table">
            <a:tbl>
              <a:tblPr/>
              <a:tblGrid>
                <a:gridCol w="5497286">
                  <a:extLst>
                    <a:ext uri="{9D8B030D-6E8A-4147-A177-3AD203B41FA5}">
                      <a16:colId xmlns:a16="http://schemas.microsoft.com/office/drawing/2014/main" val="2226255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48640" algn="l"/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84.0- Amputation of upper limb</a:t>
                      </a:r>
                    </a:p>
                    <a:p>
                      <a:pPr marL="365760" algn="l"/>
                      <a:r>
                        <a:rPr lang="en-US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Excludes:</a:t>
                      </a:r>
                    </a:p>
                    <a:p>
                      <a:pPr marL="548640" algn="l"/>
                      <a:r>
                        <a:rPr lang="en-US" i="1" dirty="0">
                          <a:effectLst/>
                          <a:latin typeface="Arial" panose="020B0604020202020204" pitchFamily="34" charset="0"/>
                        </a:rPr>
                        <a:t>              revision of amputation stump (84.3) 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25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48640" algn="l"/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84.1- Amputation of lower limb</a:t>
                      </a:r>
                    </a:p>
                    <a:p>
                      <a:pPr marL="365760" algn="l"/>
                      <a:r>
                        <a:rPr lang="en-US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Excludes:</a:t>
                      </a:r>
                    </a:p>
                    <a:p>
                      <a:pPr marL="548640" algn="l"/>
                      <a:r>
                        <a:rPr lang="en-US" i="1" dirty="0">
                          <a:effectLst/>
                          <a:latin typeface="Arial" panose="020B0604020202020204" pitchFamily="34" charset="0"/>
                        </a:rPr>
                        <a:t>             revision of amputation stump (84.3)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6209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834753-808C-D447-5C02-E12219E2B8DA}"/>
              </a:ext>
            </a:extLst>
          </p:cNvPr>
          <p:cNvSpPr txBox="1"/>
          <p:nvPr/>
        </p:nvSpPr>
        <p:spPr>
          <a:xfrm>
            <a:off x="340575" y="5352416"/>
            <a:ext cx="599491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84.00 : Closed amputated stump of upper limb</a:t>
            </a:r>
          </a:p>
          <a:p>
            <a:r>
              <a:rPr lang="en-US" sz="2400" dirty="0"/>
              <a:t>84.10 : Closed amputated stump of lower limb</a:t>
            </a:r>
          </a:p>
        </p:txBody>
      </p:sp>
    </p:spTree>
    <p:extLst>
      <p:ext uri="{BB962C8B-B14F-4D97-AF65-F5344CB8AC3E}">
        <p14:creationId xmlns:p14="http://schemas.microsoft.com/office/powerpoint/2010/main" val="2136243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E261-6F23-4D54-C034-CBFC2F90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3" y="58737"/>
            <a:ext cx="10364451" cy="1596177"/>
          </a:xfrm>
        </p:spPr>
        <p:txBody>
          <a:bodyPr/>
          <a:lstStyle/>
          <a:p>
            <a:r>
              <a:rPr lang="en-US" dirty="0"/>
              <a:t>Fingertip injury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49DD7-64F3-5225-2802-2C5C22B80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066" y="1366783"/>
            <a:ext cx="4649787" cy="576262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9BA71-829C-67C2-B384-DFCE4F577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973" y="2061468"/>
            <a:ext cx="4937655" cy="3899065"/>
          </a:xfrm>
        </p:spPr>
        <p:txBody>
          <a:bodyPr>
            <a:normAutofit fontScale="85000" lnSpcReduction="20000"/>
          </a:bodyPr>
          <a:lstStyle/>
          <a:p>
            <a:r>
              <a:rPr lang="th-TH" dirty="0"/>
              <a:t>บาดแผลที่ปลายนิ้ว </a:t>
            </a:r>
            <a:r>
              <a:rPr lang="en-US" dirty="0"/>
              <a:t>: Laceration of finger</a:t>
            </a:r>
          </a:p>
          <a:p>
            <a:endParaRPr lang="en-US" dirty="0"/>
          </a:p>
          <a:p>
            <a:endParaRPr lang="en-US" dirty="0"/>
          </a:p>
          <a:p>
            <a:r>
              <a:rPr lang="th-TH" dirty="0"/>
              <a:t>บาดแผลที่เล็บ </a:t>
            </a:r>
            <a:r>
              <a:rPr lang="en-US" dirty="0"/>
              <a:t>: Laceration of nail bed</a:t>
            </a:r>
          </a:p>
          <a:p>
            <a:endParaRPr lang="en-US" dirty="0"/>
          </a:p>
          <a:p>
            <a:r>
              <a:rPr lang="th-TH" dirty="0"/>
              <a:t>กระดูกปลายนิ้วแตก </a:t>
            </a:r>
            <a:r>
              <a:rPr lang="en-US" dirty="0"/>
              <a:t>: Fracture of distal phalanx (Closed/Opened)</a:t>
            </a:r>
          </a:p>
          <a:p>
            <a:endParaRPr lang="en-US" dirty="0"/>
          </a:p>
          <a:p>
            <a:r>
              <a:rPr lang="th-TH" dirty="0"/>
              <a:t>ปลายนิ้วขาด </a:t>
            </a:r>
            <a:r>
              <a:rPr lang="en-US" dirty="0"/>
              <a:t>: Traumatic amputation of finger </a:t>
            </a:r>
            <a:endParaRPr lang="th-TH" dirty="0"/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      (4 </a:t>
            </a:r>
            <a:r>
              <a:rPr lang="en-US" dirty="0">
                <a:solidFill>
                  <a:srgbClr val="FF0000"/>
                </a:solidFill>
              </a:rPr>
              <a:t>mm from base of distal phalanx)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13360-27A7-318C-D453-309C7C069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9290" y="1366783"/>
            <a:ext cx="4665134" cy="576262"/>
          </a:xfrm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703954-0098-CE51-D625-64AFE08AE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9272" y="1943045"/>
            <a:ext cx="4503662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Suture of finger</a:t>
            </a:r>
          </a:p>
          <a:p>
            <a:r>
              <a:rPr lang="en-US" dirty="0"/>
              <a:t>Flap coverage</a:t>
            </a:r>
          </a:p>
          <a:p>
            <a:endParaRPr lang="en-US" dirty="0"/>
          </a:p>
          <a:p>
            <a:r>
              <a:rPr lang="en-US" dirty="0"/>
              <a:t>Suture of nail bed</a:t>
            </a:r>
          </a:p>
          <a:p>
            <a:endParaRPr lang="en-US" dirty="0"/>
          </a:p>
          <a:p>
            <a:r>
              <a:rPr lang="en-US" dirty="0"/>
              <a:t>Debridement of fracture</a:t>
            </a:r>
          </a:p>
          <a:p>
            <a:r>
              <a:rPr lang="en-US" dirty="0"/>
              <a:t>CRIF/ORIF</a:t>
            </a:r>
          </a:p>
          <a:p>
            <a:endParaRPr lang="en-US" dirty="0"/>
          </a:p>
          <a:p>
            <a:r>
              <a:rPr lang="en-US" dirty="0"/>
              <a:t>Closure stump</a:t>
            </a:r>
          </a:p>
        </p:txBody>
      </p:sp>
    </p:spTree>
    <p:extLst>
      <p:ext uri="{BB962C8B-B14F-4D97-AF65-F5344CB8AC3E}">
        <p14:creationId xmlns:p14="http://schemas.microsoft.com/office/powerpoint/2010/main" val="355691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3A2E-DD06-6DAF-0206-1E815759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952"/>
            <a:ext cx="10364451" cy="1301516"/>
          </a:xfrm>
        </p:spPr>
        <p:txBody>
          <a:bodyPr/>
          <a:lstStyle/>
          <a:p>
            <a:r>
              <a:rPr lang="en-US" dirty="0"/>
              <a:t>Head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B01F-881C-A824-9AF9-621EC2F58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2040"/>
            <a:ext cx="5431971" cy="5852008"/>
          </a:xfrm>
        </p:spPr>
        <p:txBody>
          <a:bodyPr>
            <a:normAutofit/>
          </a:bodyPr>
          <a:lstStyle/>
          <a:p>
            <a:r>
              <a:rPr lang="th-TH" sz="2800" dirty="0"/>
              <a:t>บันทึกพยาธิสภาพ หรือรอยโรค</a:t>
            </a:r>
          </a:p>
          <a:p>
            <a:endParaRPr lang="th-TH" sz="2800" dirty="0"/>
          </a:p>
          <a:p>
            <a:r>
              <a:rPr lang="th-TH" sz="2800" dirty="0"/>
              <a:t>หลีกเลี่ยงคำกำกวม</a:t>
            </a:r>
          </a:p>
          <a:p>
            <a:pPr lvl="1"/>
            <a:r>
              <a:rPr lang="en-US" sz="2400" dirty="0"/>
              <a:t>Mild head injury</a:t>
            </a:r>
          </a:p>
          <a:p>
            <a:pPr lvl="1"/>
            <a:r>
              <a:rPr lang="en-US" sz="2400" dirty="0"/>
              <a:t>Severe head injury</a:t>
            </a:r>
          </a:p>
          <a:p>
            <a:pPr lvl="1"/>
            <a:r>
              <a:rPr lang="en-US" sz="2400" dirty="0"/>
              <a:t>Head injury with moderate/high risk</a:t>
            </a:r>
          </a:p>
          <a:p>
            <a:pPr lvl="1"/>
            <a:endParaRPr lang="en-US" sz="2400" dirty="0"/>
          </a:p>
          <a:p>
            <a:r>
              <a:rPr lang="en-US" sz="2800" dirty="0"/>
              <a:t>Extracranial vs Intracranial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59896-7E6C-43F7-85DA-E336CD16E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7" t="36551" r="71741" b="37619"/>
          <a:stretch/>
        </p:blipFill>
        <p:spPr>
          <a:xfrm>
            <a:off x="6270171" y="1190582"/>
            <a:ext cx="5816055" cy="52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97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ACCD-070D-93FE-ACC2-FD98F0ED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9449"/>
            <a:ext cx="10364451" cy="1091352"/>
          </a:xfrm>
        </p:spPr>
        <p:txBody>
          <a:bodyPr/>
          <a:lstStyle/>
          <a:p>
            <a:r>
              <a:rPr lang="en-US" dirty="0"/>
              <a:t>Skull 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724FA-3A61-A457-3550-D217EE57F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131357"/>
            <a:ext cx="4403293" cy="5497193"/>
          </a:xfrm>
        </p:spPr>
        <p:txBody>
          <a:bodyPr>
            <a:normAutofit/>
          </a:bodyPr>
          <a:lstStyle/>
          <a:p>
            <a:r>
              <a:rPr lang="th-TH" sz="2800" dirty="0"/>
              <a:t>แบ่งเป็น</a:t>
            </a:r>
          </a:p>
          <a:p>
            <a:pPr lvl="1"/>
            <a:r>
              <a:rPr lang="en-US" sz="2400" dirty="0"/>
              <a:t>Vault of skull</a:t>
            </a:r>
          </a:p>
          <a:p>
            <a:pPr lvl="1"/>
            <a:r>
              <a:rPr lang="en-US" sz="2400" dirty="0"/>
              <a:t>Base of skull</a:t>
            </a:r>
          </a:p>
          <a:p>
            <a:r>
              <a:rPr lang="th-TH" sz="2800" dirty="0"/>
              <a:t>ระบุชื่อชิ้นกะโหลก</a:t>
            </a:r>
          </a:p>
          <a:p>
            <a:r>
              <a:rPr lang="th-TH" sz="2800" dirty="0"/>
              <a:t>ไม่สัมพันธ์กับชนิดการแตก</a:t>
            </a:r>
          </a:p>
          <a:p>
            <a:pPr lvl="1"/>
            <a:r>
              <a:rPr lang="en-US" sz="2400" dirty="0"/>
              <a:t>Linear fracture</a:t>
            </a:r>
          </a:p>
          <a:p>
            <a:pPr lvl="1"/>
            <a:r>
              <a:rPr lang="en-US" sz="2400" dirty="0"/>
              <a:t>Depress fracture</a:t>
            </a:r>
          </a:p>
          <a:p>
            <a:pPr lvl="1"/>
            <a:r>
              <a:rPr lang="en-US" sz="2400" dirty="0"/>
              <a:t>Diastatic fracture</a:t>
            </a:r>
          </a:p>
          <a:p>
            <a:pPr lvl="1"/>
            <a:r>
              <a:rPr lang="en-US" sz="2400" dirty="0"/>
              <a:t>Compound fracture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3DB25-1840-DE15-1EB6-6C051926154F}"/>
              </a:ext>
            </a:extLst>
          </p:cNvPr>
          <p:cNvSpPr txBox="1"/>
          <p:nvPr/>
        </p:nvSpPr>
        <p:spPr>
          <a:xfrm>
            <a:off x="6558643" y="1690688"/>
            <a:ext cx="4795157" cy="480131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S02.0	Fracture of vault of skull</a:t>
            </a:r>
          </a:p>
          <a:p>
            <a:r>
              <a:rPr lang="en-US" sz="2000" dirty="0"/>
              <a:t>	Frontal bone</a:t>
            </a:r>
          </a:p>
          <a:p>
            <a:r>
              <a:rPr lang="en-US" sz="2000" dirty="0"/>
              <a:t>	Parietal bone</a:t>
            </a:r>
          </a:p>
          <a:p>
            <a:r>
              <a:rPr lang="en-US" sz="2400" b="1" dirty="0"/>
              <a:t>S02.1	Fracture of base of skull</a:t>
            </a:r>
          </a:p>
          <a:p>
            <a:r>
              <a:rPr lang="en-US" sz="2000" dirty="0"/>
              <a:t>	Fossa: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anterior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middle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posterior</a:t>
            </a:r>
          </a:p>
          <a:p>
            <a:r>
              <a:rPr lang="en-US" sz="2000" dirty="0"/>
              <a:t>	Occiput</a:t>
            </a:r>
          </a:p>
          <a:p>
            <a:r>
              <a:rPr lang="en-US" sz="2000" dirty="0"/>
              <a:t>	Orbital roof</a:t>
            </a:r>
          </a:p>
          <a:p>
            <a:r>
              <a:rPr lang="en-US" sz="2000" dirty="0"/>
              <a:t>	Sinus: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ethmoid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frontal</a:t>
            </a:r>
          </a:p>
          <a:p>
            <a:r>
              <a:rPr lang="en-US" sz="2000" dirty="0"/>
              <a:t>	Sphenoid</a:t>
            </a:r>
          </a:p>
          <a:p>
            <a:r>
              <a:rPr lang="en-US" sz="2000" dirty="0"/>
              <a:t>	Temporal bone</a:t>
            </a:r>
          </a:p>
        </p:txBody>
      </p:sp>
    </p:spTree>
    <p:extLst>
      <p:ext uri="{BB962C8B-B14F-4D97-AF65-F5344CB8AC3E}">
        <p14:creationId xmlns:p14="http://schemas.microsoft.com/office/powerpoint/2010/main" val="1086064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AE07-7B89-A067-E3D2-E66D17AA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Intracranial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25ADC-C897-A0DA-96B3-F3692504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91000" cy="37587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Cerebral concussion</a:t>
            </a:r>
          </a:p>
          <a:p>
            <a:pPr lvl="1"/>
            <a:r>
              <a:rPr lang="th-TH" dirty="0"/>
              <a:t>หมดสติเป็นช่วงสั้นๆ</a:t>
            </a:r>
          </a:p>
          <a:p>
            <a:pPr lvl="1"/>
            <a:r>
              <a:rPr lang="th-TH" dirty="0"/>
              <a:t>อาจจำเหตุการณ์ไม่ได้</a:t>
            </a:r>
          </a:p>
          <a:p>
            <a:pPr lvl="1"/>
            <a:r>
              <a:rPr lang="th-TH" dirty="0"/>
              <a:t>ตรวจไม่พบความผิดปกติ</a:t>
            </a:r>
          </a:p>
          <a:p>
            <a:pPr lvl="1"/>
            <a:r>
              <a:rPr lang="en-US" dirty="0"/>
              <a:t>CT/MRI </a:t>
            </a:r>
            <a:r>
              <a:rPr lang="th-TH" dirty="0"/>
              <a:t>ไม่พบรอยโรค</a:t>
            </a:r>
          </a:p>
          <a:p>
            <a:r>
              <a:rPr lang="en-US" dirty="0"/>
              <a:t>Cerebral edema</a:t>
            </a:r>
          </a:p>
          <a:p>
            <a:r>
              <a:rPr lang="en-US" dirty="0"/>
              <a:t>Diffuse/Focal brain injury</a:t>
            </a:r>
          </a:p>
          <a:p>
            <a:r>
              <a:rPr lang="en-US" dirty="0"/>
              <a:t>Intracranial hemorrhage</a:t>
            </a:r>
          </a:p>
          <a:p>
            <a:pPr lvl="1"/>
            <a:r>
              <a:rPr lang="th-TH" dirty="0"/>
              <a:t>ระบุตำแหน่งรอยโรค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B29D0-8262-EA51-3768-05B3FAEEEBA6}"/>
              </a:ext>
            </a:extLst>
          </p:cNvPr>
          <p:cNvSpPr txBox="1"/>
          <p:nvPr/>
        </p:nvSpPr>
        <p:spPr>
          <a:xfrm>
            <a:off x="6011335" y="1825625"/>
            <a:ext cx="6098720" cy="467820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S06.0	Concussion</a:t>
            </a:r>
          </a:p>
          <a:p>
            <a:r>
              <a:rPr lang="en-US" sz="2000" b="1" dirty="0"/>
              <a:t>S06.1	Traumatic cerebral oedema</a:t>
            </a:r>
          </a:p>
          <a:p>
            <a:r>
              <a:rPr lang="en-US" sz="2000" b="1" dirty="0"/>
              <a:t>S06.2	Diffuse brain injury</a:t>
            </a:r>
          </a:p>
          <a:p>
            <a:r>
              <a:rPr lang="en-US" sz="2000" b="1" dirty="0"/>
              <a:t>S06.3	Focal brain injury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traumatic intracerebral </a:t>
            </a:r>
            <a:r>
              <a:rPr lang="en-US" sz="2000" dirty="0" err="1"/>
              <a:t>haemorrhage</a:t>
            </a:r>
            <a:endParaRPr lang="en-US" sz="2000" dirty="0"/>
          </a:p>
          <a:p>
            <a:r>
              <a:rPr lang="en-US" sz="2000" b="1" dirty="0"/>
              <a:t>S06.4	Traumatic epidural </a:t>
            </a:r>
            <a:r>
              <a:rPr lang="en-US" sz="2000" b="1" dirty="0" err="1"/>
              <a:t>haemorrhage</a:t>
            </a:r>
            <a:endParaRPr lang="en-US" sz="2000" b="1" dirty="0"/>
          </a:p>
          <a:p>
            <a:r>
              <a:rPr lang="en-US" sz="2000" b="1" dirty="0"/>
              <a:t>S06.5	Traumatic subdural </a:t>
            </a:r>
            <a:r>
              <a:rPr lang="en-US" sz="2000" b="1" dirty="0" err="1"/>
              <a:t>haemorrhage</a:t>
            </a:r>
            <a:endParaRPr lang="en-US" sz="2000" b="1" dirty="0"/>
          </a:p>
          <a:p>
            <a:r>
              <a:rPr lang="en-US" sz="2000" b="1" dirty="0"/>
              <a:t>S06.6	Traumatic subarachnoid </a:t>
            </a:r>
            <a:r>
              <a:rPr lang="en-US" sz="2000" b="1" dirty="0" err="1"/>
              <a:t>haemorrhage</a:t>
            </a:r>
            <a:endParaRPr lang="en-US" sz="2000" b="1" dirty="0"/>
          </a:p>
          <a:p>
            <a:r>
              <a:rPr lang="en-US" sz="2000" b="1" dirty="0"/>
              <a:t>S06.7	Intracranial injury with prolonged coma</a:t>
            </a:r>
          </a:p>
          <a:p>
            <a:r>
              <a:rPr lang="en-US" sz="2000" b="1" dirty="0"/>
              <a:t>S06.8	Other intracranial injuries</a:t>
            </a:r>
          </a:p>
          <a:p>
            <a:r>
              <a:rPr lang="en-US" sz="2000" dirty="0"/>
              <a:t>	Traumatic </a:t>
            </a:r>
            <a:r>
              <a:rPr lang="en-US" sz="2000" dirty="0" err="1"/>
              <a:t>haemorrhage</a:t>
            </a:r>
            <a:r>
              <a:rPr lang="en-US" sz="2000" dirty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cerebellar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intracranial NOS</a:t>
            </a:r>
          </a:p>
          <a:p>
            <a:r>
              <a:rPr lang="en-US" sz="2000" b="1" dirty="0"/>
              <a:t>S06.9	Intracranial injury, unspecified</a:t>
            </a:r>
          </a:p>
          <a:p>
            <a:r>
              <a:rPr lang="en-US" sz="2000" dirty="0"/>
              <a:t>	Brain injury NOS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C972F-D49F-893A-A6A1-7D3ECA263438}"/>
              </a:ext>
            </a:extLst>
          </p:cNvPr>
          <p:cNvSpPr txBox="1"/>
          <p:nvPr/>
        </p:nvSpPr>
        <p:spPr>
          <a:xfrm>
            <a:off x="838200" y="5719308"/>
            <a:ext cx="336598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Open vs Closed</a:t>
            </a:r>
          </a:p>
        </p:txBody>
      </p:sp>
    </p:spTree>
    <p:extLst>
      <p:ext uri="{BB962C8B-B14F-4D97-AF65-F5344CB8AC3E}">
        <p14:creationId xmlns:p14="http://schemas.microsoft.com/office/powerpoint/2010/main" val="898704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DF001E5-948E-0FA5-DD4A-6E397C07A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1067"/>
            <a:ext cx="9144000" cy="1748896"/>
          </a:xfrm>
        </p:spPr>
        <p:txBody>
          <a:bodyPr/>
          <a:lstStyle/>
          <a:p>
            <a:r>
              <a:rPr lang="en-US" dirty="0"/>
              <a:t>Poisoning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9117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3F07-0BD1-6517-F833-0CB22D36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78E4F-0E4E-A230-47E2-3C647AE07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of injury</a:t>
            </a:r>
          </a:p>
          <a:p>
            <a:endParaRPr lang="en-US" dirty="0"/>
          </a:p>
          <a:p>
            <a:r>
              <a:rPr lang="en-US" dirty="0"/>
              <a:t>Organ injury/Body part</a:t>
            </a:r>
          </a:p>
          <a:p>
            <a:endParaRPr lang="en-US" dirty="0"/>
          </a:p>
          <a:p>
            <a:r>
              <a:rPr lang="en-US" dirty="0"/>
              <a:t>Opened or Closed</a:t>
            </a:r>
          </a:p>
          <a:p>
            <a:endParaRPr lang="en-US" dirty="0"/>
          </a:p>
          <a:p>
            <a:r>
              <a:rPr lang="en-US" dirty="0"/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2238426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5B0B90-075C-4CE4-714D-A55F779C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4387"/>
            <a:ext cx="10364451" cy="1596177"/>
          </a:xfrm>
        </p:spPr>
        <p:txBody>
          <a:bodyPr/>
          <a:lstStyle/>
          <a:p>
            <a:r>
              <a:rPr lang="en-US" dirty="0"/>
              <a:t>Poisoning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17C7A0E-402C-DF3D-58B0-B4BD78EC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215627"/>
            <a:ext cx="10364452" cy="504970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Adverse effect : </a:t>
            </a:r>
            <a:r>
              <a:rPr lang="th-TH" sz="2800" dirty="0"/>
              <a:t>ใช้เพื่อการรักษา ใช้ตามคำสั่งแพทย์</a:t>
            </a:r>
            <a:endParaRPr lang="en-US" sz="2800" dirty="0"/>
          </a:p>
          <a:p>
            <a:pPr lvl="1"/>
            <a:r>
              <a:rPr lang="en-US" sz="2400" dirty="0"/>
              <a:t>Right use</a:t>
            </a:r>
          </a:p>
          <a:p>
            <a:pPr lvl="1"/>
            <a:r>
              <a:rPr lang="en-US" sz="2400" dirty="0"/>
              <a:t>Right dose</a:t>
            </a:r>
          </a:p>
          <a:p>
            <a:pPr lvl="1"/>
            <a:endParaRPr lang="en-US" sz="2400" dirty="0"/>
          </a:p>
          <a:p>
            <a:r>
              <a:rPr lang="en-US" sz="2800" dirty="0"/>
              <a:t>Toxic effect/Poisoning : </a:t>
            </a:r>
            <a:r>
              <a:rPr lang="th-TH" sz="2800" dirty="0"/>
              <a:t>ใช้เอง ใช้เกินขนาด ใช้ร่วมกับแอลกอฮอล์ ไม่ได้เพื่อการรักษา</a:t>
            </a:r>
            <a:endParaRPr lang="en-US" sz="2800" dirty="0"/>
          </a:p>
          <a:p>
            <a:pPr lvl="1"/>
            <a:r>
              <a:rPr lang="en-US" sz="2400" dirty="0"/>
              <a:t>Abuse</a:t>
            </a:r>
          </a:p>
          <a:p>
            <a:pPr lvl="1"/>
            <a:r>
              <a:rPr lang="en-US" sz="2400" dirty="0"/>
              <a:t>Over dose</a:t>
            </a:r>
          </a:p>
          <a:p>
            <a:pPr lvl="1"/>
            <a:endParaRPr lang="en-US" sz="2400" dirty="0"/>
          </a:p>
          <a:p>
            <a:r>
              <a:rPr lang="en-US" sz="2800" dirty="0"/>
              <a:t>Bite</a:t>
            </a:r>
          </a:p>
          <a:p>
            <a:pPr lvl="1"/>
            <a:r>
              <a:rPr lang="th-TH" sz="2400" dirty="0"/>
              <a:t>มีพิษ</a:t>
            </a:r>
          </a:p>
          <a:p>
            <a:pPr lvl="1"/>
            <a:r>
              <a:rPr lang="th-TH" sz="2400" dirty="0"/>
              <a:t>ไม่มีพิษ</a:t>
            </a:r>
          </a:p>
        </p:txBody>
      </p:sp>
    </p:spTree>
    <p:extLst>
      <p:ext uri="{BB962C8B-B14F-4D97-AF65-F5344CB8AC3E}">
        <p14:creationId xmlns:p14="http://schemas.microsoft.com/office/powerpoint/2010/main" val="1414012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ACE312-C642-06F4-7F7E-A7F517F1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636243"/>
          </a:xfrm>
        </p:spPr>
        <p:txBody>
          <a:bodyPr/>
          <a:lstStyle/>
          <a:p>
            <a:pPr algn="ctr"/>
            <a:r>
              <a:rPr lang="en-US" dirty="0"/>
              <a:t>Adverse effect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8C6FDA4-2D9C-BFFC-C0DD-A1F78B5EE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850"/>
            <a:ext cx="10515600" cy="4194220"/>
          </a:xfrm>
        </p:spPr>
        <p:txBody>
          <a:bodyPr>
            <a:normAutofit/>
          </a:bodyPr>
          <a:lstStyle/>
          <a:p>
            <a:r>
              <a:rPr lang="en-US" sz="2800" i="1" u="sng" dirty="0"/>
              <a:t>Drug</a:t>
            </a:r>
            <a:r>
              <a:rPr lang="en-US" sz="2800" dirty="0"/>
              <a:t> induced </a:t>
            </a:r>
            <a:r>
              <a:rPr lang="en-US" sz="2800" i="1" u="sng" dirty="0"/>
              <a:t>Diagnosis</a:t>
            </a:r>
          </a:p>
          <a:p>
            <a:pPr lvl="1"/>
            <a:r>
              <a:rPr lang="th-TH" sz="2400" dirty="0"/>
              <a:t>ระบุชื่อยา</a:t>
            </a:r>
          </a:p>
          <a:p>
            <a:pPr lvl="1"/>
            <a:r>
              <a:rPr lang="th-TH" sz="2400" dirty="0"/>
              <a:t>ระบุอาการ</a:t>
            </a:r>
          </a:p>
          <a:p>
            <a:pPr lvl="1"/>
            <a:endParaRPr lang="th-TH" sz="2400" dirty="0"/>
          </a:p>
          <a:p>
            <a:r>
              <a:rPr lang="en-US" sz="2800" dirty="0"/>
              <a:t>Adverse effect of </a:t>
            </a:r>
            <a:r>
              <a:rPr lang="en-US" sz="2800" i="1" u="sng" dirty="0"/>
              <a:t>Drug</a:t>
            </a:r>
            <a:r>
              <a:rPr lang="th-TH" sz="2800" i="1" u="sng" dirty="0"/>
              <a:t>(ระบุชื่อยา)</a:t>
            </a:r>
            <a:r>
              <a:rPr lang="th-TH" sz="2800" dirty="0"/>
              <a:t> ร่วมกับอาการเฉพาะ</a:t>
            </a:r>
          </a:p>
          <a:p>
            <a:r>
              <a:rPr lang="en-US" sz="2800" dirty="0"/>
              <a:t>Allergic reaction to </a:t>
            </a:r>
            <a:r>
              <a:rPr lang="en-US" sz="2800" i="1" u="sng" dirty="0"/>
              <a:t>Drug</a:t>
            </a:r>
            <a:r>
              <a:rPr lang="th-TH" sz="2800" i="1" u="sng" dirty="0"/>
              <a:t>(ระบุชื่อยา)</a:t>
            </a:r>
            <a:r>
              <a:rPr lang="th-TH" sz="2800" dirty="0"/>
              <a:t> ร่วมกับอาการเฉพาะ</a:t>
            </a:r>
          </a:p>
          <a:p>
            <a:r>
              <a:rPr lang="en-US" sz="2800" dirty="0"/>
              <a:t>Hypersensitivity from </a:t>
            </a:r>
            <a:r>
              <a:rPr lang="en-US" sz="2800" i="1" u="sng" dirty="0"/>
              <a:t>Drug</a:t>
            </a:r>
            <a:r>
              <a:rPr lang="th-TH" sz="2800" i="1" u="sng" dirty="0"/>
              <a:t>(ระบุชื่อยา)</a:t>
            </a:r>
            <a:r>
              <a:rPr lang="th-TH" sz="2800" dirty="0"/>
              <a:t> ร่วมกับอาการเฉพาะ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363270F-3A86-7240-6130-04533D945BB5}"/>
              </a:ext>
            </a:extLst>
          </p:cNvPr>
          <p:cNvSpPr txBox="1"/>
          <p:nvPr/>
        </p:nvSpPr>
        <p:spPr>
          <a:xfrm>
            <a:off x="1513656" y="5587467"/>
            <a:ext cx="9164688" cy="58477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th-TH" sz="3200" dirty="0"/>
              <a:t>หากภาวะแทรกซ้อนมีความรุนแรง และมีการรักษาเฉพาะ บันทึกเป็นวินิจฉัยร่วมได้</a:t>
            </a:r>
          </a:p>
        </p:txBody>
      </p:sp>
    </p:spTree>
    <p:extLst>
      <p:ext uri="{BB962C8B-B14F-4D97-AF65-F5344CB8AC3E}">
        <p14:creationId xmlns:p14="http://schemas.microsoft.com/office/powerpoint/2010/main" val="3697911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434BB1-82B5-C7F8-A036-1033AF50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76656"/>
            <a:ext cx="10364451" cy="1278012"/>
          </a:xfrm>
        </p:spPr>
        <p:txBody>
          <a:bodyPr/>
          <a:lstStyle/>
          <a:p>
            <a:pPr algn="ctr"/>
            <a:r>
              <a:rPr lang="en-US" dirty="0"/>
              <a:t>Toxic effect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E98B7B8-285F-DCA2-1453-EEC174703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097093"/>
            <a:ext cx="10364452" cy="5523840"/>
          </a:xfrm>
        </p:spPr>
        <p:txBody>
          <a:bodyPr>
            <a:normAutofit fontScale="92500"/>
          </a:bodyPr>
          <a:lstStyle/>
          <a:p>
            <a:r>
              <a:rPr lang="th-TH" sz="3200" dirty="0"/>
              <a:t>ระบุอาการ</a:t>
            </a:r>
          </a:p>
          <a:p>
            <a:r>
              <a:rPr lang="th-TH" sz="3200" dirty="0"/>
              <a:t>ระบุชื่อยา</a:t>
            </a:r>
          </a:p>
          <a:p>
            <a:r>
              <a:rPr lang="th-TH" sz="3200" dirty="0"/>
              <a:t>ระบุสาเหตุ</a:t>
            </a:r>
          </a:p>
          <a:p>
            <a:pPr lvl="1"/>
            <a:r>
              <a:rPr lang="th-TH" sz="2800" dirty="0"/>
              <a:t>ไม่ตั้งใจ </a:t>
            </a:r>
            <a:r>
              <a:rPr lang="en-US" sz="2800" dirty="0"/>
              <a:t>: Accidental ingestion</a:t>
            </a:r>
          </a:p>
          <a:p>
            <a:pPr lvl="1"/>
            <a:r>
              <a:rPr lang="th-TH" sz="2800" dirty="0"/>
              <a:t>ทำร้ายตัวเอง </a:t>
            </a:r>
            <a:r>
              <a:rPr lang="en-US" sz="2800" dirty="0"/>
              <a:t>: Suicidal attempt </a:t>
            </a:r>
            <a:r>
              <a:rPr lang="th-TH" sz="2800" dirty="0"/>
              <a:t>หรือ </a:t>
            </a:r>
            <a:r>
              <a:rPr lang="en-US" sz="2800" dirty="0"/>
              <a:t>Intentional self-harm</a:t>
            </a:r>
          </a:p>
          <a:p>
            <a:pPr lvl="1"/>
            <a:r>
              <a:rPr lang="th-TH" sz="2800" dirty="0"/>
              <a:t>ใช้ร่วมกับแอลกอฮอล์ </a:t>
            </a:r>
            <a:r>
              <a:rPr lang="en-US" sz="2800" dirty="0"/>
              <a:t>: Toxic effect of </a:t>
            </a:r>
            <a:r>
              <a:rPr lang="en-US" sz="2800" i="1" u="sng" dirty="0"/>
              <a:t>Drug </a:t>
            </a:r>
            <a:r>
              <a:rPr lang="en-US" sz="2800" dirty="0"/>
              <a:t>with alcohol ingestion</a:t>
            </a:r>
          </a:p>
          <a:p>
            <a:pPr lvl="1"/>
            <a:r>
              <a:rPr lang="th-TH" sz="2800" dirty="0"/>
              <a:t>ถูกวางยา </a:t>
            </a:r>
            <a:r>
              <a:rPr lang="en-US" sz="2800" dirty="0"/>
              <a:t>: Assault</a:t>
            </a:r>
          </a:p>
          <a:p>
            <a:pPr lvl="1"/>
            <a:r>
              <a:rPr lang="th-TH" sz="2800" dirty="0"/>
              <a:t>ไม่ทราบเจตนา </a:t>
            </a:r>
            <a:r>
              <a:rPr lang="en-US" sz="2800" dirty="0"/>
              <a:t>: unintentional intent</a:t>
            </a:r>
          </a:p>
          <a:p>
            <a:r>
              <a:rPr lang="th-TH" sz="3200" dirty="0"/>
              <a:t>ระบุกิจกรรม และสถานที่</a:t>
            </a:r>
          </a:p>
        </p:txBody>
      </p:sp>
    </p:spTree>
    <p:extLst>
      <p:ext uri="{BB962C8B-B14F-4D97-AF65-F5344CB8AC3E}">
        <p14:creationId xmlns:p14="http://schemas.microsoft.com/office/powerpoint/2010/main" val="2400625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D6CDA80-21E2-28EA-9A4B-0D60B466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8017"/>
            <a:ext cx="10364451" cy="1379617"/>
          </a:xfrm>
        </p:spPr>
        <p:txBody>
          <a:bodyPr/>
          <a:lstStyle/>
          <a:p>
            <a:pPr algn="ctr"/>
            <a:r>
              <a:rPr lang="en-US" dirty="0"/>
              <a:t>Bite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65CC1C5-7C68-0F7E-A1C7-A2DF2C9B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625"/>
            <a:ext cx="10515600" cy="472136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Non-venomous : </a:t>
            </a:r>
            <a:r>
              <a:rPr lang="th-TH" sz="3200" dirty="0"/>
              <a:t>ไม่มีพิษ</a:t>
            </a:r>
          </a:p>
          <a:p>
            <a:pPr marL="457200" lvl="1" indent="0">
              <a:buNone/>
            </a:pPr>
            <a:r>
              <a:rPr lang="en-US" sz="2800" dirty="0" err="1"/>
              <a:t>PDx</a:t>
            </a:r>
            <a:r>
              <a:rPr lang="en-US" sz="2800" dirty="0"/>
              <a:t>	</a:t>
            </a:r>
            <a:r>
              <a:rPr lang="th-TH" sz="2800" dirty="0"/>
              <a:t>ลักษณะรอยโรค และตำแหน่ง</a:t>
            </a:r>
          </a:p>
          <a:p>
            <a:pPr marL="457200" lvl="1" indent="0">
              <a:buNone/>
            </a:pPr>
            <a:r>
              <a:rPr lang="th-TH" sz="2800" dirty="0"/>
              <a:t>			(สัตว์ </a:t>
            </a:r>
            <a:r>
              <a:rPr lang="en-US" sz="2800" dirty="0"/>
              <a:t>– Laceration, </a:t>
            </a:r>
            <a:r>
              <a:rPr lang="th-TH" sz="2800" dirty="0"/>
              <a:t>แมลง </a:t>
            </a:r>
            <a:r>
              <a:rPr lang="en-US" sz="2800" dirty="0"/>
              <a:t>– Abrasion</a:t>
            </a:r>
            <a:r>
              <a:rPr lang="th-TH" sz="2800" dirty="0"/>
              <a:t>)</a:t>
            </a:r>
          </a:p>
          <a:p>
            <a:pPr marL="457200" lvl="1" indent="0">
              <a:buNone/>
            </a:pPr>
            <a:r>
              <a:rPr lang="en-US" sz="2800" dirty="0"/>
              <a:t>CC		</a:t>
            </a:r>
            <a:r>
              <a:rPr lang="th-TH" sz="2800" dirty="0"/>
              <a:t>สาเหตุของการบาดเจ็บ</a:t>
            </a:r>
          </a:p>
          <a:p>
            <a:pPr marL="457200" lvl="1" indent="0">
              <a:buNone/>
            </a:pPr>
            <a:endParaRPr lang="th-TH" sz="2800" dirty="0"/>
          </a:p>
          <a:p>
            <a:r>
              <a:rPr lang="en-US" sz="3200" dirty="0"/>
              <a:t>Venomous : </a:t>
            </a:r>
            <a:r>
              <a:rPr lang="th-TH" sz="3200" dirty="0"/>
              <a:t>มีพิษ</a:t>
            </a:r>
          </a:p>
          <a:p>
            <a:pPr marL="457200" lvl="1" indent="0">
              <a:buNone/>
            </a:pPr>
            <a:r>
              <a:rPr lang="en-US" sz="2800" dirty="0" err="1"/>
              <a:t>PDx</a:t>
            </a:r>
            <a:r>
              <a:rPr lang="en-US" sz="2800" dirty="0"/>
              <a:t>	</a:t>
            </a:r>
            <a:r>
              <a:rPr lang="th-TH" sz="2800" dirty="0"/>
              <a:t>ชนิดของสัตว์หรือแมลงมีพิษ</a:t>
            </a:r>
          </a:p>
          <a:p>
            <a:pPr marL="457200" lvl="1" indent="0">
              <a:buNone/>
            </a:pPr>
            <a:r>
              <a:rPr lang="th-TH" sz="2800" dirty="0"/>
              <a:t>			(ไม่ต้องระบุตำแหน่งของรอยโรค)</a:t>
            </a:r>
          </a:p>
          <a:p>
            <a:pPr marL="457200" lvl="1" indent="0">
              <a:buNone/>
            </a:pPr>
            <a:r>
              <a:rPr lang="en-US" sz="2800" dirty="0"/>
              <a:t>CC		</a:t>
            </a:r>
            <a:r>
              <a:rPr lang="th-TH" sz="2800" dirty="0"/>
              <a:t>อาจจะเพิ่มเติมความรุนแรงที่ต้องดูแลรักษาเพิ่ม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2CD6CAA-AC73-A194-6641-7ABF00166AF9}"/>
              </a:ext>
            </a:extLst>
          </p:cNvPr>
          <p:cNvSpPr txBox="1"/>
          <p:nvPr/>
        </p:nvSpPr>
        <p:spPr>
          <a:xfrm>
            <a:off x="4297270" y="5886587"/>
            <a:ext cx="3978974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sz="4000" b="1" dirty="0"/>
              <a:t>ระบุกิจกรรม และสถานที่</a:t>
            </a:r>
          </a:p>
        </p:txBody>
      </p:sp>
    </p:spTree>
    <p:extLst>
      <p:ext uri="{BB962C8B-B14F-4D97-AF65-F5344CB8AC3E}">
        <p14:creationId xmlns:p14="http://schemas.microsoft.com/office/powerpoint/2010/main" val="2108710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33BD-0019-DC47-3822-EBD9C30FB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312276"/>
            <a:ext cx="8689976" cy="1497722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Toxic EFFECT of Cyanides????</a:t>
            </a:r>
            <a:endParaRPr lang="th-TH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7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F626EC-E334-DEFC-7A20-0D9F280D0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2667"/>
            <a:ext cx="9144000" cy="1647296"/>
          </a:xfrm>
        </p:spPr>
        <p:txBody>
          <a:bodyPr>
            <a:normAutofit/>
          </a:bodyPr>
          <a:lstStyle/>
          <a:p>
            <a:r>
              <a:rPr lang="en-US" dirty="0"/>
              <a:t>BURNS and CORROSIONS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5922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59496E-4A2C-D328-C80C-B50C5939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548"/>
            <a:ext cx="10364451" cy="1596177"/>
          </a:xfrm>
        </p:spPr>
        <p:txBody>
          <a:bodyPr/>
          <a:lstStyle/>
          <a:p>
            <a:pPr algn="l"/>
            <a:r>
              <a:rPr lang="en-US" dirty="0"/>
              <a:t>Definitions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56F1650-DA7D-84CF-299A-838F42CA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96" y="1257565"/>
            <a:ext cx="5568004" cy="5155142"/>
          </a:xfrm>
        </p:spPr>
        <p:txBody>
          <a:bodyPr>
            <a:normAutofit/>
          </a:bodyPr>
          <a:lstStyle/>
          <a:p>
            <a:r>
              <a:rPr lang="en-US" sz="2800" dirty="0"/>
              <a:t>Burns</a:t>
            </a:r>
          </a:p>
          <a:p>
            <a:pPr lvl="1"/>
            <a:r>
              <a:rPr lang="th-TH" sz="2400" dirty="0"/>
              <a:t>บาดแผลจากความร้อน</a:t>
            </a:r>
          </a:p>
          <a:p>
            <a:pPr lvl="1"/>
            <a:endParaRPr lang="th-TH" sz="2400" dirty="0"/>
          </a:p>
          <a:p>
            <a:r>
              <a:rPr lang="en-US" sz="2800" dirty="0"/>
              <a:t>Corrosions (Chemical burns)</a:t>
            </a:r>
          </a:p>
          <a:p>
            <a:pPr lvl="1"/>
            <a:r>
              <a:rPr lang="th-TH" sz="2400" dirty="0"/>
              <a:t>บาดแผลจากสารกัดกร่อน </a:t>
            </a:r>
            <a:r>
              <a:rPr lang="en-US" sz="2400" dirty="0"/>
              <a:t>: </a:t>
            </a:r>
            <a:r>
              <a:rPr lang="th-TH" sz="2400" dirty="0"/>
              <a:t>กรด </a:t>
            </a:r>
            <a:r>
              <a:rPr lang="en-US" sz="2400" dirty="0"/>
              <a:t>- </a:t>
            </a:r>
            <a:r>
              <a:rPr lang="th-TH" sz="2400" dirty="0"/>
              <a:t>ด่าง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3980D452-E2CE-55D6-29AF-761FD8FD7A0B}"/>
              </a:ext>
            </a:extLst>
          </p:cNvPr>
          <p:cNvGrpSpPr/>
          <p:nvPr/>
        </p:nvGrpSpPr>
        <p:grpSpPr>
          <a:xfrm>
            <a:off x="6705600" y="445294"/>
            <a:ext cx="5279047" cy="5967413"/>
            <a:chOff x="6096000" y="525462"/>
            <a:chExt cx="5279047" cy="5967413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6A5624D7-0EB6-2E53-074C-1C49E4A44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083" t="42222" r="2917" b="19259"/>
            <a:stretch/>
          </p:blipFill>
          <p:spPr>
            <a:xfrm>
              <a:off x="6096000" y="525462"/>
              <a:ext cx="5279047" cy="5807076"/>
            </a:xfrm>
            <a:prstGeom prst="rect">
              <a:avLst/>
            </a:prstGeom>
          </p:spPr>
        </p:pic>
        <p:sp>
          <p:nvSpPr>
            <p:cNvPr id="6" name="สี่เหลี่ยมผืนผ้า: มุมมน 5">
              <a:extLst>
                <a:ext uri="{FF2B5EF4-FFF2-40B4-BE49-F238E27FC236}">
                  <a16:creationId xmlns:a16="http://schemas.microsoft.com/office/drawing/2014/main" id="{610C0516-F643-1B20-DADA-ABCF96EF9C63}"/>
                </a:ext>
              </a:extLst>
            </p:cNvPr>
            <p:cNvSpPr/>
            <p:nvPr/>
          </p:nvSpPr>
          <p:spPr>
            <a:xfrm>
              <a:off x="6096000" y="4876800"/>
              <a:ext cx="5279047" cy="161607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812921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8C3A91-C5AB-7255-5FEF-DBF1760B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27452"/>
            <a:ext cx="10364451" cy="1596177"/>
          </a:xfrm>
        </p:spPr>
        <p:txBody>
          <a:bodyPr/>
          <a:lstStyle/>
          <a:p>
            <a:r>
              <a:rPr lang="en-US" dirty="0"/>
              <a:t>Record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F14B94-6E00-7E8E-E588-AEDFA743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7323667" cy="5477218"/>
          </a:xfrm>
        </p:spPr>
        <p:txBody>
          <a:bodyPr>
            <a:normAutofit/>
          </a:bodyPr>
          <a:lstStyle/>
          <a:p>
            <a:r>
              <a:rPr lang="th-TH" sz="2800" dirty="0"/>
              <a:t>บันทึกบาดแผลที่ลึกและกว้างที่สุด และระบุตำแหน่ง เป็นการวินิจฉัยหลัก</a:t>
            </a:r>
          </a:p>
          <a:p>
            <a:pPr lvl="1"/>
            <a:r>
              <a:rPr lang="th-TH" sz="2400" dirty="0"/>
              <a:t>บาดแผลอื่นๆเป็นการวินิจฉัยร่วม</a:t>
            </a:r>
          </a:p>
          <a:p>
            <a:endParaRPr lang="th-TH" sz="2800" dirty="0"/>
          </a:p>
          <a:p>
            <a:r>
              <a:rPr lang="th-TH" sz="2800" dirty="0"/>
              <a:t>บันทึกความกว้างนับรวมระดับ 2 และ 3</a:t>
            </a:r>
          </a:p>
          <a:p>
            <a:endParaRPr lang="th-TH" sz="2800" dirty="0"/>
          </a:p>
          <a:p>
            <a:r>
              <a:rPr lang="th-TH" sz="2800" dirty="0"/>
              <a:t>ระบุสาเหตุของการบาดเจ็บ</a:t>
            </a:r>
          </a:p>
          <a:p>
            <a:endParaRPr lang="th-TH" sz="2800" dirty="0"/>
          </a:p>
          <a:p>
            <a:r>
              <a:rPr lang="th-TH" sz="2800" dirty="0"/>
              <a:t>หากมีการติดเชื้อ ระบุเชื้อก่อโรคร่วมด้วย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A18C393-F256-9D9E-B939-C7BF0FEED359}"/>
              </a:ext>
            </a:extLst>
          </p:cNvPr>
          <p:cNvSpPr txBox="1"/>
          <p:nvPr/>
        </p:nvSpPr>
        <p:spPr>
          <a:xfrm>
            <a:off x="6096000" y="3160942"/>
            <a:ext cx="5739072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sz="4800" b="1" dirty="0"/>
              <a:t>หลีกเลี่ยง </a:t>
            </a:r>
            <a:r>
              <a:rPr lang="en-US" sz="4800" b="1" dirty="0"/>
              <a:t>T29.- </a:t>
            </a:r>
            <a:r>
              <a:rPr lang="th-TH" sz="4800" b="1" dirty="0"/>
              <a:t>และ </a:t>
            </a:r>
            <a:r>
              <a:rPr lang="en-US" sz="4800" b="1" dirty="0"/>
              <a:t>T30.-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3314533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1B1E491-EDAB-E543-E8B8-CB065B31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/>
          <a:lstStyle/>
          <a:p>
            <a:r>
              <a:rPr lang="en-US" dirty="0"/>
              <a:t>Record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69FA4CF-A3EC-AA05-7666-E4002A3D3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215626"/>
            <a:ext cx="10364452" cy="5286774"/>
          </a:xfrm>
        </p:spPr>
        <p:txBody>
          <a:bodyPr>
            <a:normAutofit/>
          </a:bodyPr>
          <a:lstStyle/>
          <a:p>
            <a:r>
              <a:rPr lang="en-US" sz="2400" dirty="0"/>
              <a:t>Current diagnosis</a:t>
            </a:r>
          </a:p>
          <a:p>
            <a:pPr lvl="1"/>
            <a:r>
              <a:rPr lang="th-TH" sz="2000" dirty="0"/>
              <a:t>อยู่ระหว่างการรักษา </a:t>
            </a:r>
            <a:r>
              <a:rPr lang="en-US" sz="2000" dirty="0"/>
              <a:t>: Debridement, Graft</a:t>
            </a:r>
          </a:p>
          <a:p>
            <a:pPr lvl="1"/>
            <a:r>
              <a:rPr lang="th-TH" sz="2000" dirty="0"/>
              <a:t>เป็นมาหลายวันแล้ว </a:t>
            </a:r>
            <a:r>
              <a:rPr lang="en-US" sz="2000" dirty="0"/>
              <a:t>: Necrotic burn, Non healing</a:t>
            </a:r>
          </a:p>
          <a:p>
            <a:r>
              <a:rPr lang="th-TH" sz="2400" dirty="0"/>
              <a:t>หายแล้ว แต่มีภาวะแทรกซ้อน </a:t>
            </a:r>
            <a:r>
              <a:rPr lang="en-US" sz="2400" dirty="0"/>
              <a:t>: </a:t>
            </a:r>
            <a:r>
              <a:rPr lang="th-TH" sz="2400" dirty="0"/>
              <a:t>วินิจภาวะแทรกซ้อน</a:t>
            </a:r>
          </a:p>
          <a:p>
            <a:r>
              <a:rPr lang="th-TH" sz="2400" dirty="0"/>
              <a:t>ทำแผลต่อเนื่อง </a:t>
            </a:r>
            <a:r>
              <a:rPr lang="en-US" sz="2400" dirty="0"/>
              <a:t>: Attention to surgical dressing Z48.0</a:t>
            </a:r>
          </a:p>
          <a:p>
            <a:r>
              <a:rPr lang="th-TH" sz="2400" dirty="0"/>
              <a:t>นัดมาแก้ไขภาวะแทรกซ้อน </a:t>
            </a:r>
            <a:r>
              <a:rPr lang="en-US" sz="2400" dirty="0"/>
              <a:t>: Follow-up care involving plastic surgery Z42.-</a:t>
            </a:r>
          </a:p>
          <a:p>
            <a:r>
              <a:rPr lang="th-TH" sz="2400" dirty="0"/>
              <a:t>ผิวหนังแปะไม่ติด</a:t>
            </a:r>
          </a:p>
          <a:p>
            <a:pPr lvl="1"/>
            <a:r>
              <a:rPr lang="en-US" sz="2000" dirty="0"/>
              <a:t>T85.8 : Autograft</a:t>
            </a:r>
          </a:p>
          <a:p>
            <a:pPr lvl="1"/>
            <a:r>
              <a:rPr lang="en-US" sz="2000" dirty="0"/>
              <a:t>T86.8 : Homograft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067719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91FFD-34A0-4522-7A38-2CF766E3A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DDC0-1500-69A4-0885-C11FA861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Body parts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2485A-D5E0-B391-4AFE-9295D2C60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5" r="54366"/>
          <a:stretch/>
        </p:blipFill>
        <p:spPr>
          <a:xfrm>
            <a:off x="7419570" y="365125"/>
            <a:ext cx="2087032" cy="6180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163489-31B4-EB43-D350-F9A5B92731A3}"/>
              </a:ext>
            </a:extLst>
          </p:cNvPr>
          <p:cNvSpPr txBox="1"/>
          <p:nvPr/>
        </p:nvSpPr>
        <p:spPr>
          <a:xfrm>
            <a:off x="10381860" y="704740"/>
            <a:ext cx="108555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Head</a:t>
            </a:r>
          </a:p>
          <a:p>
            <a:pPr algn="ctr"/>
            <a:r>
              <a:rPr lang="en-US" dirty="0"/>
              <a:t>S00 – S09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1E7AA-85FA-3A73-A5D8-EB97E76D32C6}"/>
              </a:ext>
            </a:extLst>
          </p:cNvPr>
          <p:cNvSpPr txBox="1"/>
          <p:nvPr/>
        </p:nvSpPr>
        <p:spPr>
          <a:xfrm>
            <a:off x="6184322" y="815788"/>
            <a:ext cx="108555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Neck</a:t>
            </a:r>
          </a:p>
          <a:p>
            <a:pPr algn="ctr"/>
            <a:r>
              <a:rPr lang="en-US" dirty="0"/>
              <a:t>S10 – S19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7E892-4EC1-4C71-F240-0773DD50E974}"/>
              </a:ext>
            </a:extLst>
          </p:cNvPr>
          <p:cNvSpPr txBox="1"/>
          <p:nvPr/>
        </p:nvSpPr>
        <p:spPr>
          <a:xfrm>
            <a:off x="10381860" y="1707137"/>
            <a:ext cx="108555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Thorax</a:t>
            </a:r>
          </a:p>
          <a:p>
            <a:pPr algn="ctr"/>
            <a:r>
              <a:rPr lang="en-US" dirty="0"/>
              <a:t>S20 – S29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202D8-6E12-DFE9-DAAA-1FB6F54CA736}"/>
              </a:ext>
            </a:extLst>
          </p:cNvPr>
          <p:cNvSpPr txBox="1"/>
          <p:nvPr/>
        </p:nvSpPr>
        <p:spPr>
          <a:xfrm>
            <a:off x="9656296" y="2576376"/>
            <a:ext cx="243233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Abdomen &amp; Lower back</a:t>
            </a:r>
          </a:p>
          <a:p>
            <a:pPr algn="ctr"/>
            <a:r>
              <a:rPr lang="en-US" dirty="0"/>
              <a:t>S30 – S39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19CBE-EF8C-0A98-BF66-DDEA2BA88529}"/>
              </a:ext>
            </a:extLst>
          </p:cNvPr>
          <p:cNvSpPr txBox="1"/>
          <p:nvPr/>
        </p:nvSpPr>
        <p:spPr>
          <a:xfrm>
            <a:off x="4944082" y="1736292"/>
            <a:ext cx="230383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Shoulder &amp; Upper arm</a:t>
            </a:r>
          </a:p>
          <a:p>
            <a:pPr algn="ctr"/>
            <a:r>
              <a:rPr lang="en-US" dirty="0"/>
              <a:t>S40 – S49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AA956-6F37-CB00-7EAA-07C3CAAD8AF4}"/>
              </a:ext>
            </a:extLst>
          </p:cNvPr>
          <p:cNvSpPr txBox="1"/>
          <p:nvPr/>
        </p:nvSpPr>
        <p:spPr>
          <a:xfrm>
            <a:off x="5435242" y="2620574"/>
            <a:ext cx="18126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Elbow &amp; Forearm</a:t>
            </a:r>
          </a:p>
          <a:p>
            <a:pPr algn="ctr"/>
            <a:r>
              <a:rPr lang="en-US" dirty="0"/>
              <a:t>S50 – S59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DAA70-C8A1-7E4A-1E78-FE30262DC6A6}"/>
              </a:ext>
            </a:extLst>
          </p:cNvPr>
          <p:cNvSpPr txBox="1"/>
          <p:nvPr/>
        </p:nvSpPr>
        <p:spPr>
          <a:xfrm>
            <a:off x="5806178" y="3486092"/>
            <a:ext cx="14417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Wrist &amp; Hand</a:t>
            </a:r>
          </a:p>
          <a:p>
            <a:pPr algn="ctr"/>
            <a:r>
              <a:rPr lang="en-US" dirty="0"/>
              <a:t>S60 – S69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60E79-2CD7-55AC-E905-45689DFF18F3}"/>
              </a:ext>
            </a:extLst>
          </p:cNvPr>
          <p:cNvSpPr txBox="1"/>
          <p:nvPr/>
        </p:nvSpPr>
        <p:spPr>
          <a:xfrm>
            <a:off x="10381860" y="3610193"/>
            <a:ext cx="128432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Hip &amp; Thigh</a:t>
            </a:r>
          </a:p>
          <a:p>
            <a:pPr algn="ctr"/>
            <a:r>
              <a:rPr lang="en-US" dirty="0"/>
              <a:t>S70 – S79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2B6D3-5C34-441E-B681-DF2F44E75F66}"/>
              </a:ext>
            </a:extLst>
          </p:cNvPr>
          <p:cNvSpPr txBox="1"/>
          <p:nvPr/>
        </p:nvSpPr>
        <p:spPr>
          <a:xfrm>
            <a:off x="10338107" y="4548269"/>
            <a:ext cx="123905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Knee &amp; Leg</a:t>
            </a:r>
          </a:p>
          <a:p>
            <a:pPr algn="ctr"/>
            <a:r>
              <a:rPr lang="en-US" dirty="0"/>
              <a:t>S80 – S89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9C30C-8D4D-EF31-1E92-BB127B406653}"/>
              </a:ext>
            </a:extLst>
          </p:cNvPr>
          <p:cNvSpPr txBox="1"/>
          <p:nvPr/>
        </p:nvSpPr>
        <p:spPr>
          <a:xfrm>
            <a:off x="10324922" y="5486345"/>
            <a:ext cx="139820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Ankle &amp; Foot</a:t>
            </a:r>
          </a:p>
          <a:p>
            <a:pPr algn="ctr"/>
            <a:r>
              <a:rPr lang="en-US" dirty="0"/>
              <a:t>S90 – S99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ED7390-E961-95EC-C72B-75781510B083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9270124" y="1027905"/>
            <a:ext cx="111173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46C0F7-581C-F5C6-A88D-EADE6F7A76EE}"/>
              </a:ext>
            </a:extLst>
          </p:cNvPr>
          <p:cNvCxnSpPr>
            <a:stCxn id="6" idx="3"/>
          </p:cNvCxnSpPr>
          <p:nvPr/>
        </p:nvCxnSpPr>
        <p:spPr>
          <a:xfrm>
            <a:off x="7269876" y="1138954"/>
            <a:ext cx="1448455" cy="159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2C3A73-203A-68FB-E364-6BE62A5C3AF5}"/>
              </a:ext>
            </a:extLst>
          </p:cNvPr>
          <p:cNvCxnSpPr>
            <a:cxnSpLocks/>
          </p:cNvCxnSpPr>
          <p:nvPr/>
        </p:nvCxnSpPr>
        <p:spPr>
          <a:xfrm flipV="1">
            <a:off x="7247918" y="1919257"/>
            <a:ext cx="875258" cy="1754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62B8D2-D21D-E699-82E2-F0568DDBE49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950409" y="2013851"/>
            <a:ext cx="1431451" cy="16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3917B5-4EEE-24EB-22D2-FC7150F0946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950409" y="2742694"/>
            <a:ext cx="705887" cy="1568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304033-9FFB-610F-B653-68073903ACC5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247918" y="3257523"/>
            <a:ext cx="849191" cy="5517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C41144-F7AC-3EB5-1D46-12BF553DD896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7247918" y="2620574"/>
            <a:ext cx="849191" cy="3231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D04BDD-1EE4-983A-3162-D35DE3C4676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9182663" y="3933359"/>
            <a:ext cx="1199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466D247-E174-84D9-CAA7-6A78DCAAA6EC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8607972" y="4871435"/>
            <a:ext cx="1730135" cy="2917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12BB08-DFFF-B802-3CD1-385DA7BC7A7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8436320" y="5628290"/>
            <a:ext cx="1888602" cy="1812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9A13489-5ECD-BE8E-0ED4-3CAE96230940}"/>
              </a:ext>
            </a:extLst>
          </p:cNvPr>
          <p:cNvSpPr txBox="1"/>
          <p:nvPr/>
        </p:nvSpPr>
        <p:spPr>
          <a:xfrm>
            <a:off x="838200" y="1919257"/>
            <a:ext cx="44262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3200" dirty="0"/>
              <a:t>ระบุอวัยวะที่บาดเจ็บ</a:t>
            </a:r>
          </a:p>
          <a:p>
            <a:pPr marL="285750" indent="-285750">
              <a:buFontTx/>
              <a:buChar char="-"/>
            </a:pPr>
            <a:r>
              <a:rPr lang="th-TH" sz="3200" dirty="0"/>
              <a:t>หลีกเลี่ยงบันทึกว่า </a:t>
            </a:r>
            <a:r>
              <a:rPr lang="en-US" sz="3200" dirty="0"/>
              <a:t>“ Multiple”</a:t>
            </a:r>
          </a:p>
          <a:p>
            <a:pPr marL="285750" indent="-285750">
              <a:buFontTx/>
              <a:buChar char="-"/>
            </a:pPr>
            <a:r>
              <a:rPr lang="th-TH" sz="3200" dirty="0"/>
              <a:t>หลีกเลี่ยงการให้รหัสบาดเจ็บรวม</a:t>
            </a:r>
          </a:p>
          <a:p>
            <a:pPr marL="742950" lvl="1" indent="-285750">
              <a:buFontTx/>
              <a:buChar char="-"/>
            </a:pPr>
            <a:r>
              <a:rPr lang="th-TH" sz="3200" dirty="0"/>
              <a:t>รหัสหลักที่ 4 เป็นเลข 7</a:t>
            </a:r>
          </a:p>
          <a:p>
            <a:pPr marL="742950" lvl="1" indent="-285750">
              <a:buFontTx/>
              <a:buChar char="-"/>
            </a:pPr>
            <a:r>
              <a:rPr lang="th-TH" sz="3200" dirty="0"/>
              <a:t>หมวด </a:t>
            </a:r>
            <a:r>
              <a:rPr lang="en-US" sz="32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59267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6147-439C-1247-1AA7-7090BBFB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199BF-FA53-08E9-7E7A-893D63A1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879601"/>
            <a:ext cx="10854893" cy="3962400"/>
          </a:xfrm>
        </p:spPr>
        <p:txBody>
          <a:bodyPr>
            <a:normAutofit/>
          </a:bodyPr>
          <a:lstStyle/>
          <a:p>
            <a:r>
              <a:rPr lang="en-US" sz="2400" dirty="0"/>
              <a:t>Superficial injury</a:t>
            </a:r>
          </a:p>
          <a:p>
            <a:pPr marL="457200" lvl="1" indent="0">
              <a:buNone/>
            </a:pPr>
            <a:r>
              <a:rPr lang="en-US" sz="2000" dirty="0"/>
              <a:t>Abrasion, Blister, Contusion, Bruise, Hematoma, Insect bite(non-venomous), Splinter</a:t>
            </a:r>
            <a:endParaRPr lang="th-TH" sz="2000" dirty="0"/>
          </a:p>
          <a:p>
            <a:pPr marL="457200" lvl="1" indent="0">
              <a:buNone/>
            </a:pPr>
            <a:endParaRPr lang="th-TH" sz="2000" dirty="0"/>
          </a:p>
          <a:p>
            <a:r>
              <a:rPr lang="en-US" sz="2400" dirty="0"/>
              <a:t>Open wound</a:t>
            </a:r>
          </a:p>
          <a:p>
            <a:pPr marL="457200" lvl="1" indent="0">
              <a:buNone/>
            </a:pPr>
            <a:r>
              <a:rPr lang="en-US" sz="2000" dirty="0"/>
              <a:t>Animal bite, Cut, Laceration, Flap, Puncture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Fracture</a:t>
            </a:r>
          </a:p>
          <a:p>
            <a:pPr marL="457200" lvl="1" indent="0">
              <a:buNone/>
            </a:pPr>
            <a:r>
              <a:rPr lang="en-US" sz="2000" dirty="0"/>
              <a:t>Opened fracture, Closed fracture </a:t>
            </a:r>
            <a:r>
              <a:rPr lang="en-US" sz="2000" dirty="0">
                <a:solidFill>
                  <a:srgbClr val="FF0000"/>
                </a:solidFill>
              </a:rPr>
              <a:t>[Exclude pathologic fracture]</a:t>
            </a:r>
          </a:p>
        </p:txBody>
      </p:sp>
    </p:spTree>
    <p:extLst>
      <p:ext uri="{BB962C8B-B14F-4D97-AF65-F5344CB8AC3E}">
        <p14:creationId xmlns:p14="http://schemas.microsoft.com/office/powerpoint/2010/main" val="69133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C5D00-AF74-E08B-FF87-0BA3D3A4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6A7F1-1895-26F8-2C9B-0A72EA2E9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794933"/>
            <a:ext cx="10364452" cy="3996267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Dislocation/Sprain/Strain</a:t>
            </a:r>
          </a:p>
          <a:p>
            <a:pPr marL="457200" lvl="1" indent="0">
              <a:buNone/>
            </a:pPr>
            <a:r>
              <a:rPr lang="en-US" sz="1600" dirty="0"/>
              <a:t>Sprain, Strain, Subluxation, Dislocation, Open joint, </a:t>
            </a:r>
            <a:r>
              <a:rPr lang="en-US" sz="1600" dirty="0" err="1"/>
              <a:t>Hematarthrosis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/>
              <a:t>Crush injury</a:t>
            </a:r>
          </a:p>
          <a:p>
            <a:endParaRPr lang="en-US" sz="1800" dirty="0"/>
          </a:p>
          <a:p>
            <a:r>
              <a:rPr lang="en-US" sz="1800" dirty="0"/>
              <a:t>Nerve &amp; Spinal cord injury</a:t>
            </a:r>
          </a:p>
          <a:p>
            <a:pPr marL="457200" lvl="1" indent="0">
              <a:buNone/>
            </a:pPr>
            <a:r>
              <a:rPr lang="en-US" sz="1600" dirty="0"/>
              <a:t>Complete or Incomplete lesion, </a:t>
            </a:r>
            <a:r>
              <a:rPr lang="en-US" sz="1600" dirty="0" err="1"/>
              <a:t>Neurapexia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/>
              <a:t>Blood vessels injury</a:t>
            </a:r>
          </a:p>
          <a:p>
            <a:pPr marL="457200" lvl="1" indent="0">
              <a:buNone/>
            </a:pPr>
            <a:r>
              <a:rPr lang="en-US" sz="1600" dirty="0"/>
              <a:t>Complete or Incomplete lesion, </a:t>
            </a:r>
            <a:r>
              <a:rPr lang="en-US" sz="1600" dirty="0" err="1"/>
              <a:t>Contussion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966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7C94-82E8-A29A-6CC0-DFB2ED0E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ACC57-2298-BC14-1106-8847B888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76401"/>
            <a:ext cx="10364452" cy="4114800"/>
          </a:xfrm>
        </p:spPr>
        <p:txBody>
          <a:bodyPr>
            <a:normAutofit/>
          </a:bodyPr>
          <a:lstStyle/>
          <a:p>
            <a:r>
              <a:rPr lang="en-US" sz="2400" dirty="0"/>
              <a:t>Muscle, Fascia &amp; Tendon injury</a:t>
            </a:r>
          </a:p>
          <a:p>
            <a:pPr marL="457200" lvl="1" indent="0">
              <a:buNone/>
            </a:pPr>
            <a:r>
              <a:rPr lang="en-US" sz="2000" dirty="0"/>
              <a:t>Complete or Incomplete lesion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Traumatic amputation</a:t>
            </a:r>
          </a:p>
          <a:p>
            <a:pPr marL="457200" lvl="1" indent="0">
              <a:buNone/>
            </a:pPr>
            <a:r>
              <a:rPr lang="en-US" sz="2000" dirty="0"/>
              <a:t>Complete or Incomplete lesion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Internal organ injury</a:t>
            </a:r>
          </a:p>
          <a:p>
            <a:pPr marL="457200" lvl="1" indent="0">
              <a:buNone/>
            </a:pPr>
            <a:r>
              <a:rPr lang="en-US" sz="2000" dirty="0"/>
              <a:t>Concussion, Contusion, Laceration, Rupture, Tear, Hematoma</a:t>
            </a:r>
          </a:p>
        </p:txBody>
      </p:sp>
    </p:spTree>
    <p:extLst>
      <p:ext uri="{BB962C8B-B14F-4D97-AF65-F5344CB8AC3E}">
        <p14:creationId xmlns:p14="http://schemas.microsoft.com/office/powerpoint/2010/main" val="133311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F026-AE5A-EBF3-A18F-5F6C5B70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16"/>
            <a:ext cx="10364451" cy="1596177"/>
          </a:xfrm>
        </p:spPr>
        <p:txBody>
          <a:bodyPr/>
          <a:lstStyle/>
          <a:p>
            <a:r>
              <a:rPr lang="en-US" dirty="0"/>
              <a:t>Code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AAE15-1BA7-D2DD-46C7-06B07074E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2267"/>
            <a:ext cx="11556124" cy="4974696"/>
          </a:xfrm>
        </p:spPr>
        <p:txBody>
          <a:bodyPr>
            <a:normAutofit/>
          </a:bodyPr>
          <a:lstStyle/>
          <a:p>
            <a:r>
              <a:rPr lang="th-TH" sz="2400" dirty="0"/>
              <a:t>ตัวที่ 1 </a:t>
            </a:r>
            <a:r>
              <a:rPr lang="en-US" sz="2400" dirty="0"/>
              <a:t>: S </a:t>
            </a:r>
            <a:r>
              <a:rPr lang="th-TH" sz="2400" dirty="0"/>
              <a:t>คือ </a:t>
            </a:r>
            <a:r>
              <a:rPr lang="en-US" sz="2400" dirty="0"/>
              <a:t>injury</a:t>
            </a:r>
          </a:p>
          <a:p>
            <a:endParaRPr lang="en-US" sz="2400" dirty="0"/>
          </a:p>
          <a:p>
            <a:r>
              <a:rPr lang="th-TH" sz="2400" dirty="0"/>
              <a:t>ตัวที่ 2 </a:t>
            </a:r>
            <a:r>
              <a:rPr lang="en-US" sz="2400" dirty="0"/>
              <a:t>: 1-9 </a:t>
            </a:r>
            <a:r>
              <a:rPr lang="th-TH" sz="2400" dirty="0"/>
              <a:t>คือ </a:t>
            </a:r>
            <a:r>
              <a:rPr lang="en-US" sz="2400" dirty="0"/>
              <a:t>Body part</a:t>
            </a:r>
          </a:p>
          <a:p>
            <a:endParaRPr lang="en-US" sz="2400" dirty="0"/>
          </a:p>
          <a:p>
            <a:r>
              <a:rPr lang="th-TH" sz="2400" dirty="0"/>
              <a:t>ตัวที่ 3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0 : Superficial injury</a:t>
            </a:r>
            <a:r>
              <a:rPr lang="en-US" sz="2000" dirty="0"/>
              <a:t>			5 : Blood vessels (Most)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1 : Open wound	</a:t>
            </a:r>
            <a:r>
              <a:rPr lang="en-US" sz="2000" dirty="0"/>
              <a:t>			6 : Internal organ(Trunk), </a:t>
            </a:r>
            <a:r>
              <a:rPr lang="en-US" sz="2000" dirty="0" err="1"/>
              <a:t>Muscle&amp;Tendon</a:t>
            </a:r>
            <a:r>
              <a:rPr lang="en-US" sz="2000" dirty="0"/>
              <a:t>(Ext.)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2 : Fracture</a:t>
            </a:r>
            <a:r>
              <a:rPr lang="en-US" sz="2000" dirty="0"/>
              <a:t>				7 : Crush </a:t>
            </a:r>
            <a:r>
              <a:rPr lang="en-US" sz="2000" dirty="0">
                <a:solidFill>
                  <a:srgbClr val="FF0000"/>
                </a:solidFill>
              </a:rPr>
              <a:t>except </a:t>
            </a:r>
            <a:r>
              <a:rPr lang="en-US" sz="2000" dirty="0" err="1">
                <a:solidFill>
                  <a:srgbClr val="FF0000"/>
                </a:solidFill>
              </a:rPr>
              <a:t>Chest&amp;Abd</a:t>
            </a:r>
            <a:r>
              <a:rPr lang="en-US" sz="2000" dirty="0">
                <a:solidFill>
                  <a:srgbClr val="FF0000"/>
                </a:solidFill>
              </a:rPr>
              <a:t> internal organ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3 : Dislocation/Sprain/Strain	</a:t>
            </a:r>
            <a:r>
              <a:rPr lang="en-US" sz="2000" dirty="0"/>
              <a:t>	8 : Amputation </a:t>
            </a:r>
            <a:r>
              <a:rPr lang="en-US" sz="2000" dirty="0">
                <a:solidFill>
                  <a:srgbClr val="FF0000"/>
                </a:solidFill>
              </a:rPr>
              <a:t>except </a:t>
            </a:r>
            <a:r>
              <a:rPr lang="en-US" sz="2000" dirty="0" err="1">
                <a:solidFill>
                  <a:srgbClr val="FF0000"/>
                </a:solidFill>
              </a:rPr>
              <a:t>Chest&amp;Abd</a:t>
            </a:r>
            <a:r>
              <a:rPr lang="en-US" sz="2000" dirty="0">
                <a:solidFill>
                  <a:srgbClr val="FF0000"/>
                </a:solidFill>
              </a:rPr>
              <a:t> crush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4 : Nerve injury</a:t>
            </a:r>
            <a:r>
              <a:rPr lang="en-US" sz="2000" dirty="0"/>
              <a:t>				</a:t>
            </a:r>
            <a:r>
              <a:rPr lang="en-US" sz="2000" dirty="0">
                <a:solidFill>
                  <a:srgbClr val="00B050"/>
                </a:solidFill>
              </a:rPr>
              <a:t>9 : Other and unspecified</a:t>
            </a:r>
          </a:p>
        </p:txBody>
      </p:sp>
    </p:spTree>
    <p:extLst>
      <p:ext uri="{BB962C8B-B14F-4D97-AF65-F5344CB8AC3E}">
        <p14:creationId xmlns:p14="http://schemas.microsoft.com/office/powerpoint/2010/main" val="180692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18F7-9445-616A-6731-71943123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BA202-F0EB-0EC1-9978-BA53B9016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42160"/>
            <a:ext cx="10364452" cy="4397323"/>
          </a:xfrm>
        </p:spPr>
        <p:txBody>
          <a:bodyPr>
            <a:normAutofit/>
          </a:bodyPr>
          <a:lstStyle/>
          <a:p>
            <a:r>
              <a:rPr lang="th-TH" sz="2800" dirty="0"/>
              <a:t>ตัวที่ 4 </a:t>
            </a:r>
            <a:r>
              <a:rPr lang="en-US" sz="2800" dirty="0"/>
              <a:t>: </a:t>
            </a:r>
            <a:r>
              <a:rPr lang="th-TH" sz="2800" dirty="0"/>
              <a:t>รายละเอียดของ </a:t>
            </a:r>
            <a:r>
              <a:rPr lang="en-US" sz="2800" dirty="0"/>
              <a:t>body part </a:t>
            </a:r>
            <a:r>
              <a:rPr lang="en-US" sz="2800" dirty="0">
                <a:solidFill>
                  <a:srgbClr val="FF0000"/>
                </a:solidFill>
              </a:rPr>
              <a:t>[7 </a:t>
            </a:r>
            <a:r>
              <a:rPr lang="th-TH" sz="2800" dirty="0">
                <a:solidFill>
                  <a:srgbClr val="FF0000"/>
                </a:solidFill>
              </a:rPr>
              <a:t>คือ </a:t>
            </a:r>
            <a:r>
              <a:rPr lang="en-US" sz="2800" dirty="0">
                <a:solidFill>
                  <a:srgbClr val="FF0000"/>
                </a:solidFill>
              </a:rPr>
              <a:t>Multiple injury </a:t>
            </a:r>
            <a:r>
              <a:rPr lang="th-TH" sz="2800" dirty="0">
                <a:solidFill>
                  <a:srgbClr val="FF0000"/>
                </a:solidFill>
              </a:rPr>
              <a:t>(ควรหลีกเลี่ยง)</a:t>
            </a:r>
            <a:r>
              <a:rPr lang="en-US" sz="2800" dirty="0">
                <a:solidFill>
                  <a:srgbClr val="FF0000"/>
                </a:solidFill>
              </a:rPr>
              <a:t>]</a:t>
            </a:r>
            <a:endParaRPr lang="th-TH" sz="2800" dirty="0">
              <a:solidFill>
                <a:srgbClr val="FF0000"/>
              </a:solidFill>
            </a:endParaRPr>
          </a:p>
          <a:p>
            <a:endParaRPr lang="th-TH" sz="2800" dirty="0"/>
          </a:p>
          <a:p>
            <a:r>
              <a:rPr lang="th-TH" sz="2800" dirty="0"/>
              <a:t>ตัวที่ 5 </a:t>
            </a:r>
            <a:r>
              <a:rPr lang="en-US" sz="2800" dirty="0"/>
              <a:t>: </a:t>
            </a:r>
            <a:r>
              <a:rPr lang="th-TH" sz="2800" dirty="0"/>
              <a:t>มีในกรณี </a:t>
            </a:r>
            <a:r>
              <a:rPr lang="en-US" sz="2800" dirty="0"/>
              <a:t>Fracture, Intracranial &amp; </a:t>
            </a:r>
            <a:r>
              <a:rPr lang="th-TH" sz="2800" dirty="0"/>
              <a:t> </a:t>
            </a:r>
            <a:r>
              <a:rPr lang="en-US" sz="2800" dirty="0"/>
              <a:t>Internal organ injury</a:t>
            </a:r>
          </a:p>
          <a:p>
            <a:pPr marL="457200" lvl="1" indent="0">
              <a:buNone/>
            </a:pPr>
            <a:r>
              <a:rPr lang="en-US" sz="2400" dirty="0"/>
              <a:t>0 : Closed</a:t>
            </a:r>
          </a:p>
          <a:p>
            <a:pPr marL="457200" lvl="1" indent="0">
              <a:buNone/>
            </a:pPr>
            <a:r>
              <a:rPr lang="en-US" sz="2400" dirty="0"/>
              <a:t>1 : Opened</a:t>
            </a:r>
          </a:p>
        </p:txBody>
      </p:sp>
    </p:spTree>
    <p:extLst>
      <p:ext uri="{BB962C8B-B14F-4D97-AF65-F5344CB8AC3E}">
        <p14:creationId xmlns:p14="http://schemas.microsoft.com/office/powerpoint/2010/main" val="1036962813"/>
      </p:ext>
    </p:extLst>
  </p:cSld>
  <p:clrMapOvr>
    <a:masterClrMapping/>
  </p:clrMapOvr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TM04033925[[fn=หยดน้ำ]]</Template>
  <TotalTime>432</TotalTime>
  <Words>1871</Words>
  <Application>Microsoft Office PowerPoint</Application>
  <PresentationFormat>แบบจอกว้าง</PresentationFormat>
  <Paragraphs>469</Paragraphs>
  <Slides>39</Slides>
  <Notes>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39</vt:i4>
      </vt:variant>
    </vt:vector>
  </HeadingPairs>
  <TitlesOfParts>
    <vt:vector size="43" baseType="lpstr">
      <vt:lpstr>Tw Cen MT</vt:lpstr>
      <vt:lpstr>Arial</vt:lpstr>
      <vt:lpstr>Calibri</vt:lpstr>
      <vt:lpstr>หยดน้ำ</vt:lpstr>
      <vt:lpstr>Injury, Poisoning &amp; Certain other consequences of external causes</vt:lpstr>
      <vt:lpstr>Keys</vt:lpstr>
      <vt:lpstr>Practice</vt:lpstr>
      <vt:lpstr>Body parts</vt:lpstr>
      <vt:lpstr>Vocabulary</vt:lpstr>
      <vt:lpstr>Vocabulary</vt:lpstr>
      <vt:lpstr>Vocabulary</vt:lpstr>
      <vt:lpstr>Code Structure</vt:lpstr>
      <vt:lpstr>Code Structure</vt:lpstr>
      <vt:lpstr>Recording of injuries</vt:lpstr>
      <vt:lpstr>Beware</vt:lpstr>
      <vt:lpstr>Beware</vt:lpstr>
      <vt:lpstr>Superficial injury &amp; Open wound</vt:lpstr>
      <vt:lpstr>Superficial injury</vt:lpstr>
      <vt:lpstr>Open wound</vt:lpstr>
      <vt:lpstr>Laceration</vt:lpstr>
      <vt:lpstr>หัตถการ Open wound</vt:lpstr>
      <vt:lpstr>Excisional debridement</vt:lpstr>
      <vt:lpstr>Crush injury</vt:lpstr>
      <vt:lpstr>Muscle and Tendon Injury</vt:lpstr>
      <vt:lpstr>Muscle and Tendon Injury</vt:lpstr>
      <vt:lpstr>Muscle and Tendon Injury</vt:lpstr>
      <vt:lpstr>Traumatic Amputation</vt:lpstr>
      <vt:lpstr>Traumatic Amputation</vt:lpstr>
      <vt:lpstr>Fingertip injury</vt:lpstr>
      <vt:lpstr>Head injury</vt:lpstr>
      <vt:lpstr>Skull Fracture</vt:lpstr>
      <vt:lpstr>Intracranial Injury</vt:lpstr>
      <vt:lpstr>Poisoning</vt:lpstr>
      <vt:lpstr>Poisoning</vt:lpstr>
      <vt:lpstr>Adverse effect</vt:lpstr>
      <vt:lpstr>Toxic effect</vt:lpstr>
      <vt:lpstr>Bite</vt:lpstr>
      <vt:lpstr>Toxic EFFECT of Cyanides????</vt:lpstr>
      <vt:lpstr>BURNS and CORROSIONS</vt:lpstr>
      <vt:lpstr>Definitions</vt:lpstr>
      <vt:lpstr>Record</vt:lpstr>
      <vt:lpstr>Record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Injury, Poisoning &amp; Certain other consequences of external causes</dc:title>
  <dc:creator>korakit laohasakprasit</dc:creator>
  <cp:lastModifiedBy>กรกฤษณ์ เลาหศักดิ์ประสิทธิ์</cp:lastModifiedBy>
  <cp:revision>14</cp:revision>
  <dcterms:created xsi:type="dcterms:W3CDTF">2023-05-07T16:39:16Z</dcterms:created>
  <dcterms:modified xsi:type="dcterms:W3CDTF">2023-05-23T03:09:38Z</dcterms:modified>
</cp:coreProperties>
</file>