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84" r:id="rId4"/>
    <p:sldId id="285" r:id="rId5"/>
    <p:sldId id="286" r:id="rId6"/>
    <p:sldId id="287" r:id="rId7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D4"/>
    <a:srgbClr val="D11F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542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38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85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3310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13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062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7182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688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510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244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310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E4EC0-DDCE-456B-8066-5C66F552C64A}" type="datetimeFigureOut">
              <a:rPr lang="th-TH" smtClean="0"/>
              <a:t>03/10/61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EDDD-B1B4-484E-9E1C-7040420CE4B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398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4716" y="1509600"/>
            <a:ext cx="11969088" cy="170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5000" b="1" dirty="0">
                <a:solidFill>
                  <a:srgbClr val="FF0000"/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แนวทางการแต่งตั้งคณะกรรมการกองทุน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h-TH" sz="5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ตามประกาศฯ พ.ศ. </a:t>
            </a:r>
            <a:r>
              <a:rPr lang="en-US" sz="5000" b="1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2561</a:t>
            </a:r>
            <a:endParaRPr lang="th-TH" sz="50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0463" y="250593"/>
            <a:ext cx="1428750" cy="600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7632" y="5002165"/>
            <a:ext cx="11158538" cy="1250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h-TH" sz="3500" b="1" dirty="0">
                <a:solidFill>
                  <a:schemeClr val="accent1">
                    <a:lumMod val="75000"/>
                  </a:schemeClr>
                </a:solidFill>
                <a:effectLst/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จัดทำโดย สำนักสนับสนุนระบบบริการสุขภาพชุมชน</a:t>
            </a: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th-TH" sz="35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สำนักงานหลักประกันสุขภาพแห่งชาติ</a:t>
            </a:r>
            <a:endParaRPr lang="th-TH" sz="3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5400000">
            <a:off x="6030603" y="-5935069"/>
            <a:ext cx="112596" cy="1206462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202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288" y="873857"/>
            <a:ext cx="11318957" cy="2862322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thaiDist"/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effectLst/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การดำเนินงานและบริหารจัดการกองทุนหลักประกันสุขภาพในระดับท้องถิ่นหรือพื้นที่ อาศัยอำนาจตามมาตรา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47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แห่งพระราชบัญญัติหลักประกันสุขภาพแห่งชาติ พ.ศ.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2545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 ประกอบกับข้อ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และ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แห่งประกาศคณะกรรมการหลักประกันสุขภาพแห่งชาติ เรื่อง หลักเกณฑ์เพื่อสนับสนุนให้องค์กรปกครอง</a:t>
            </a:r>
            <a:b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</a:b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ส่วนท้องถิ่นดำเนินงานและบริหารจัดการระบบหลักประกันสุขภาพในระดับท้องถิ่นหรือพื้นที่ พ.ศ.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2561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b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</a:b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ลงวันที่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13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กันยายน พ.ศ.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2561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sz="3000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องค์กรปกครองส่วนท้องถิ่น (</a:t>
            </a:r>
            <a:r>
              <a:rPr lang="th-TH" sz="3000" b="1" u="sng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</a:t>
            </a:r>
            <a:r>
              <a:rPr lang="th-TH" sz="3000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.) จึงเป็นผู้ออกคำสั่งแต่งตั้งคณะกรรมการกองทุน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0663" y="110724"/>
            <a:ext cx="1392071" cy="6730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5287" y="4087314"/>
            <a:ext cx="11158537" cy="1015663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ข้อ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 </a:t>
            </a:r>
            <a:r>
              <a:rPr lang="th-TH" sz="3000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ให้องค์กรปกครองส่วนท้องถิ่นเป็นผู้ดำเนินงานและบริหารจัดการระบบหลักประกันสุขภาพในระดับท้องถิ่นหรือพื้นที่....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endParaRPr lang="th-TH" sz="3000" b="1" u="sng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5288" y="5454112"/>
            <a:ext cx="11158537" cy="553998"/>
          </a:xfrm>
          <a:prstGeom prst="rect">
            <a:avLst/>
          </a:prstGeom>
          <a:ln w="38100">
            <a:solidFill>
              <a:srgbClr val="FF0000"/>
            </a:solidFill>
            <a:prstDash val="solid"/>
          </a:ln>
        </p:spPr>
        <p:txBody>
          <a:bodyPr wrap="square">
            <a:spAutoFit/>
          </a:bodyPr>
          <a:lstStyle/>
          <a:p>
            <a:pPr algn="thaiDist"/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ข้อ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 </a:t>
            </a:r>
            <a:r>
              <a:rPr lang="th-TH" sz="3000" b="1" u="sng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ให้มีคณะกรรมการกองทุนหลักประกันสุขภาพ ประกอบด้วย... </a:t>
            </a:r>
          </a:p>
        </p:txBody>
      </p:sp>
    </p:spTree>
    <p:extLst>
      <p:ext uri="{BB962C8B-B14F-4D97-AF65-F5344CB8AC3E}">
        <p14:creationId xmlns:p14="http://schemas.microsoft.com/office/powerpoint/2010/main" val="48474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888" y="40944"/>
            <a:ext cx="1338816" cy="600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3104" y="340981"/>
            <a:ext cx="11467744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คณะกรรมการกองทุน ประกอบด้วย </a:t>
            </a:r>
            <a:endParaRPr lang="th-TH" sz="16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pPr algn="thaiDist"/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1.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กรรมการเป็นโดยตำแหน่ง ได้แก่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8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9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10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</a:t>
            </a: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นายก (เทศบาล ...... / </a:t>
            </a:r>
            <a:r>
              <a:rPr lang="th-TH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อบต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......)</a:t>
            </a: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8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ปลัด (เทศบาล ...... / </a:t>
            </a:r>
            <a:r>
              <a:rPr lang="th-TH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อบต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......) </a:t>
            </a: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9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ผู้อำนวยการหรือหัวหน้ากองสาธารณสุขและสิ่งแวดล้อมหรือส่วนสาธารณสุขที่ได้รับมอบหมาย</a:t>
            </a: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10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หัวหน้าหน่วยงานคลัง หรือเจ้าหน้าที่ของหน่วยงานคลังที่ได้รับมอบหมาย </a:t>
            </a:r>
          </a:p>
          <a:p>
            <a:pPr algn="thaiDist">
              <a:lnSpc>
                <a:spcPct val="150000"/>
              </a:lnSpc>
            </a:pP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2.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กรรมการมาที่จากการมอบหมาย ได้แก่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7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</a:t>
            </a:r>
          </a:p>
          <a:p>
            <a:pPr algn="thaiDist"/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นาย/นาง.................................... (สมาชิกสภาที่สภา เทศบาล/อบต. มอบหมาย จำนวน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คน)</a:t>
            </a: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7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นาย/นาง.................................... (ผู้แทนศูนย์ประสานงานหลักประกันสุขภาพประชาชน</a:t>
            </a:r>
          </a:p>
          <a:p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                                            หรือหน่วยรับเรื่องร้องเรียนอิสระ)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(ถ้ามี)</a:t>
            </a:r>
          </a:p>
          <a:p>
            <a:endParaRPr lang="th-TH" dirty="0">
              <a:solidFill>
                <a:srgbClr val="FF0000"/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pPr algn="thaiDist"/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ไม่ต้องออกคำสั่งแต่งตั้งเพราะเป็นโดยกฎตามข้อ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แห่งประกาศคณะกรรมการหลักประกันสุขภาพแห่งชาติ เรื่อง หลักเกณฑ์เพื่อสนับสนุนให้องค์กรปกครองส่วนท้องถิ่นดำเนินงานและบริหารจัดการระบบหลักประกันสุขภาพในระดับท้องถิ่นหรือพื้นที่ พ.ศ.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2561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แล้ว</a:t>
            </a:r>
          </a:p>
        </p:txBody>
      </p:sp>
    </p:spTree>
    <p:extLst>
      <p:ext uri="{BB962C8B-B14F-4D97-AF65-F5344CB8AC3E}">
        <p14:creationId xmlns:p14="http://schemas.microsoft.com/office/powerpoint/2010/main" val="2773560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888" y="40944"/>
            <a:ext cx="1338816" cy="600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3899" y="641019"/>
            <a:ext cx="1143682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3.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กรรมการที่มาจากการคัดเลือก ได้แก่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4)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5)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6)  </a:t>
            </a:r>
          </a:p>
          <a:p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4)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นาย/นาง......................... (หัวหน้าหน่วยบริการปฐมภูมิที่จัดบริการสาธารณสุขในท้องถิ่น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จำนวนไม่เกิน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คน				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ซึ่งก็คือผู้อำนวยการ รพ.สต. /........ ที่ขึ้นทะเบียนเป็นหน่วยบริการปฐมภูมิกับ 				</a:t>
            </a:r>
            <a:r>
              <a:rPr lang="th-TH" b="1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endParaRPr lang="th-TH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5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นาย/นาง......................... (อาสาสมัครสาธารณสุขประจำหมู่บ้านในท้องถิ่น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จำนวน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</a:t>
            </a:r>
          </a:p>
          <a:p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นาย/นาง......................... (ผู้แทนหมู่บ้านหรือชุมชน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จำนวนไม่เกิน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5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ตามข้อ 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วรรคสาม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และวรรคห้า</a:t>
            </a:r>
            <a:r>
              <a:rPr lang="en-US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อปท. ออกคำสั่งแต่งตั้งเป็นคณะกรรมการกองทุน (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4)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5)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และ (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6)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</a:p>
          <a:p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ซึ่งเป็นกรรมการที่มาจากการคัดเลือก และหลักเกณฑ์การคัดเลือกเป็นไปตามประกาศสำนักงานหลักประกันสุขภาพแห่งชาติ เรื่อง หลักเกณฑ์การคัดเลือกกรรมการในคณะกรรมการกองทุนหลักประกันสุขภาพในระดับท้องถิ่นหรือพื้นที่ พ.ศ.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2561 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โดยผู้บริหารสูงสุดของ </a:t>
            </a:r>
            <a:r>
              <a:rPr lang="th-TH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(นายก เทศบาล ...... / </a:t>
            </a:r>
            <a:r>
              <a:rPr lang="th-TH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อบต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......) เป็นผู้ลงนามในคำสั่งแต่งตั้งดังกล่าว และให้ </a:t>
            </a:r>
            <a:r>
              <a:rPr lang="th-TH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แจ้งคำสั่งนี้ให้ </a:t>
            </a:r>
            <a:r>
              <a:rPr lang="th-TH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สปสช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เขต ทราบ ภายใน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30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วัน นับแต่วันที่มีคำสั่งแต่งตั้ง ซึ่งเป็นไปตามข้อ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7 </a:t>
            </a:r>
            <a:r>
              <a:rPr lang="th-TH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แห่งประกาศสำนักงานฯ เรื่อง หลักเกณฑ์การคัดเลือกกรรมการฯ พ.ศ. </a:t>
            </a:r>
            <a:r>
              <a:rPr lang="en-US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2561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23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888" y="40944"/>
            <a:ext cx="1338816" cy="600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240" y="313685"/>
            <a:ext cx="1204549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4.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กรรมการที่คณะกรรมการคัดเลือก ได้แก่ (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2)</a:t>
            </a:r>
            <a:endParaRPr lang="th-TH" sz="3000" b="1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pPr algn="thaiDist"/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นาย/นาง......................... (ผู้ทรงคุณวุฒิ จำนวน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 </a:t>
            </a:r>
            <a:r>
              <a:rPr lang="th-TH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คน)</a:t>
            </a:r>
          </a:p>
          <a:p>
            <a:pPr algn="thaiDist"/>
            <a:endParaRPr lang="th-TH" sz="2000" dirty="0">
              <a:solidFill>
                <a:schemeClr val="accent1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ตามข้อ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วรรคสี่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เมื่อได้กรรมการตาม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4) (5) (6)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7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8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9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และ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10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ให้ประชุมคัดเลือกผู้ทรงคุณวุฒิในท้องถิ่น จำนวน 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คน เพื่อคัดเลือกกรรมการตาม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2) </a:t>
            </a:r>
          </a:p>
          <a:p>
            <a:endParaRPr lang="en-US" sz="2000" b="1" dirty="0">
              <a:solidFill>
                <a:srgbClr val="FF0000"/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</a:t>
            </a:r>
            <a:r>
              <a:rPr lang="th-TH" sz="3600" b="1" u="sng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ข้อแนะนำ</a:t>
            </a:r>
            <a:endParaRPr lang="en-US" sz="3600" b="1" u="sng" dirty="0">
              <a:solidFill>
                <a:srgbClr val="FF0000"/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r>
              <a:rPr lang="th-TH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	</a:t>
            </a:r>
            <a:r>
              <a:rPr lang="th-TH" sz="3200" b="1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อปท</a:t>
            </a:r>
            <a:r>
              <a:rPr lang="th-TH" sz="32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 อาจประกาศรายชื่อกรรมการ เพื่อแจ้งตำแหน่งและรายชื่อกรรมการในคณะกรรมการกองทุนหลักประกันสุขภาพ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เมื่อได้กรรมการครบองค์ตาม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1)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ถึง (</a:t>
            </a:r>
            <a:r>
              <a:rPr lang="en-US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10)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แล้ว และแจ้งให้ </a:t>
            </a:r>
            <a:r>
              <a:rPr lang="th-TH" sz="3000" b="1" dirty="0" err="1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สปสช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.เขต ทราบ เพื่อเก็บไว้เป็นหลักฐานหากมีการตรวจสอบ</a:t>
            </a:r>
          </a:p>
          <a:p>
            <a:endParaRPr lang="th-TH" sz="2000" b="1" dirty="0">
              <a:solidFill>
                <a:srgbClr val="FF0000"/>
              </a:solidFill>
              <a:latin typeface="TH SarabunPSK" panose="020B0500040200020003" pitchFamily="34" charset="-34"/>
              <a:ea typeface="Cordia New"/>
              <a:cs typeface="TH SarabunPSK" panose="020B0500040200020003" pitchFamily="34" charset="-34"/>
            </a:endParaRPr>
          </a:p>
          <a:p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	ตามข้อ </a:t>
            </a:r>
            <a:r>
              <a:rPr lang="en-US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12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วรรคหนึ่ง คณะกรรมการกองทุนมีที่ปรึกษาเป็น</a:t>
            </a:r>
            <a:r>
              <a:rPr lang="en-US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สาธารณสุขอำเภอ หัวหน้าหน่วยบริการประจำที่จัดบริการสาธารณสุขในพื้นที่ 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(ผอ. โรงพยาบาลในพื้นที่ ที่เป็นหน่วยบริการประจำที่ขึ้นทะเบียนกับ </a:t>
            </a:r>
            <a:r>
              <a:rPr lang="th-TH" sz="3000" dirty="0" err="1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สปสช</a:t>
            </a:r>
            <a:r>
              <a:rPr lang="th-TH" sz="3000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.) </a:t>
            </a:r>
            <a:r>
              <a:rPr lang="th-TH" sz="3000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ท้องถิ่นอำเภอ </a:t>
            </a:r>
            <a:r>
              <a:rPr lang="th-TH" sz="3000" b="1" dirty="0">
                <a:solidFill>
                  <a:srgbClr val="FF000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ซึ่งเป็นโดยตำแหน่งสามารถมอบผู้แทนเข้าร่วมประชุมได้ตามสายบังคับบัญชาของหน่วยงาน </a:t>
            </a:r>
          </a:p>
        </p:txBody>
      </p:sp>
    </p:spTree>
    <p:extLst>
      <p:ext uri="{BB962C8B-B14F-4D97-AF65-F5344CB8AC3E}">
        <p14:creationId xmlns:p14="http://schemas.microsoft.com/office/powerpoint/2010/main" val="1554901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5888" y="40944"/>
            <a:ext cx="1338816" cy="600075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C2D4D2A-B4A5-4C36-B772-CA70B2A85457}"/>
              </a:ext>
            </a:extLst>
          </p:cNvPr>
          <p:cNvSpPr/>
          <p:nvPr/>
        </p:nvSpPr>
        <p:spPr>
          <a:xfrm>
            <a:off x="309486" y="1254714"/>
            <a:ext cx="3643532" cy="8700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กรรมการเป็นโดยตำแหน่ง </a:t>
            </a:r>
          </a:p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8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9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10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</a:t>
            </a: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1604F15-59FA-47BD-BC99-483EBEBB1C6F}"/>
              </a:ext>
            </a:extLst>
          </p:cNvPr>
          <p:cNvSpPr/>
          <p:nvPr/>
        </p:nvSpPr>
        <p:spPr>
          <a:xfrm>
            <a:off x="1362221" y="127782"/>
            <a:ext cx="6637609" cy="71979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องค์ประกอบคณะกรรมการกองทุน ตามประกาศฯ ข้อ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12</a:t>
            </a:r>
            <a:endParaRPr lang="th-TH" b="1" dirty="0">
              <a:solidFill>
                <a:schemeClr val="accent5">
                  <a:lumMod val="7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337B5F4-EC26-49C7-B4CE-FAC1E3B34501}"/>
              </a:ext>
            </a:extLst>
          </p:cNvPr>
          <p:cNvSpPr/>
          <p:nvPr/>
        </p:nvSpPr>
        <p:spPr>
          <a:xfrm>
            <a:off x="253214" y="4084736"/>
            <a:ext cx="3756074" cy="10184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กรรมการที่มาจากการคัดเลือก </a:t>
            </a:r>
          </a:p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4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5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6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</a:t>
            </a: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7E0F42-6B63-4BDC-A4F9-A7F524994BA3}"/>
              </a:ext>
            </a:extLst>
          </p:cNvPr>
          <p:cNvSpPr/>
          <p:nvPr/>
        </p:nvSpPr>
        <p:spPr>
          <a:xfrm>
            <a:off x="8306638" y="5624730"/>
            <a:ext cx="3773658" cy="11254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กรรมการที่คณะกรรมการคัดเลือก </a:t>
            </a:r>
          </a:p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2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</a:t>
            </a: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7A6C29-FEFE-47DB-8DCB-B692E0B6BE3B}"/>
              </a:ext>
            </a:extLst>
          </p:cNvPr>
          <p:cNvSpPr/>
          <p:nvPr/>
        </p:nvSpPr>
        <p:spPr>
          <a:xfrm>
            <a:off x="309485" y="2773264"/>
            <a:ext cx="3643532" cy="90033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กรรมการที่มาจากการมอบหมาย </a:t>
            </a:r>
          </a:p>
          <a:p>
            <a:pPr algn="ctr"/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3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(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7</a:t>
            </a:r>
            <a:r>
              <a:rPr lang="th-TH" b="1" dirty="0">
                <a:solidFill>
                  <a:schemeClr val="accent5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) </a:t>
            </a: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AFF6CAB2-F8DE-4D20-974B-FDFD8CDC3A1A}"/>
              </a:ext>
            </a:extLst>
          </p:cNvPr>
          <p:cNvSpPr/>
          <p:nvPr/>
        </p:nvSpPr>
        <p:spPr>
          <a:xfrm>
            <a:off x="4346917" y="1492773"/>
            <a:ext cx="3927822" cy="3938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A3670FD8-F3B5-4691-AD32-BF359D1500B4}"/>
              </a:ext>
            </a:extLst>
          </p:cNvPr>
          <p:cNvSpPr/>
          <p:nvPr/>
        </p:nvSpPr>
        <p:spPr>
          <a:xfrm>
            <a:off x="4363917" y="3026483"/>
            <a:ext cx="3910822" cy="3938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FD1561F-F865-4381-B084-BEABB446FE08}"/>
              </a:ext>
            </a:extLst>
          </p:cNvPr>
          <p:cNvSpPr/>
          <p:nvPr/>
        </p:nvSpPr>
        <p:spPr>
          <a:xfrm>
            <a:off x="4335632" y="4265606"/>
            <a:ext cx="1319431" cy="3938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7DE7AF-EEED-40D6-A8DB-94FCFCBE7901}"/>
              </a:ext>
            </a:extLst>
          </p:cNvPr>
          <p:cNvSpPr txBox="1"/>
          <p:nvPr/>
        </p:nvSpPr>
        <p:spPr>
          <a:xfrm>
            <a:off x="4044606" y="4721371"/>
            <a:ext cx="1899138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ตามประกาศคัดเลือก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69F871A-B6FF-4093-B2A2-2051E8DDA4A5}"/>
              </a:ext>
            </a:extLst>
          </p:cNvPr>
          <p:cNvSpPr/>
          <p:nvPr/>
        </p:nvSpPr>
        <p:spPr>
          <a:xfrm>
            <a:off x="5981407" y="4108101"/>
            <a:ext cx="1477401" cy="101847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accent5">
                    <a:lumMod val="75000"/>
                  </a:schemeClr>
                </a:solidFill>
              </a:rPr>
              <a:t>อปท.ออกคำสั่งแต่งตั้ง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25A91F1-2876-4835-BDEE-2F0AA710F1A6}"/>
              </a:ext>
            </a:extLst>
          </p:cNvPr>
          <p:cNvSpPr/>
          <p:nvPr/>
        </p:nvSpPr>
        <p:spPr>
          <a:xfrm>
            <a:off x="8306637" y="1254714"/>
            <a:ext cx="3773659" cy="3848501"/>
          </a:xfrm>
          <a:prstGeom prst="roundRect">
            <a:avLst/>
          </a:prstGeom>
          <a:solidFill>
            <a:srgbClr val="EC7C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ประกาศแจ้งตำแหน่ง</a:t>
            </a:r>
          </a:p>
          <a:p>
            <a:pPr algn="ctr"/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และรายชื่อกรรมการ</a:t>
            </a:r>
          </a:p>
          <a:p>
            <a:pPr algn="ctr"/>
            <a:r>
              <a:rPr lang="th-TH" b="1" dirty="0">
                <a:solidFill>
                  <a:srgbClr val="0070C0"/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ในคณะกรรมการกองทุน</a:t>
            </a:r>
            <a:endParaRPr lang="th-TH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0CE40065-45E6-4796-8246-C7FC95724594}"/>
              </a:ext>
            </a:extLst>
          </p:cNvPr>
          <p:cNvSpPr/>
          <p:nvPr/>
        </p:nvSpPr>
        <p:spPr>
          <a:xfrm>
            <a:off x="7542923" y="4397027"/>
            <a:ext cx="731815" cy="3938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F371C39-5B5D-4AAD-B1DC-3DBC18C2E8FD}"/>
              </a:ext>
            </a:extLst>
          </p:cNvPr>
          <p:cNvSpPr/>
          <p:nvPr/>
        </p:nvSpPr>
        <p:spPr>
          <a:xfrm rot="16200000">
            <a:off x="10025663" y="5167024"/>
            <a:ext cx="521513" cy="3938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ECE13D4-E56B-4522-BBCB-24E0A69C02EC}"/>
              </a:ext>
            </a:extLst>
          </p:cNvPr>
          <p:cNvSpPr/>
          <p:nvPr/>
        </p:nvSpPr>
        <p:spPr>
          <a:xfrm>
            <a:off x="309485" y="5603286"/>
            <a:ext cx="7233438" cy="101847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คณะกรรมการกองทุนมีที่ปรึกษาเป็น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 </a:t>
            </a: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TH SarabunPSK" panose="020B0500040200020003" pitchFamily="34" charset="-34"/>
                <a:ea typeface="Cordia New"/>
                <a:cs typeface="TH SarabunPSK" panose="020B0500040200020003" pitchFamily="34" charset="-34"/>
              </a:rPr>
              <a:t>สาธารณสุขอำเภอ หัวหน้าหน่วยบริการประจำที่จัดบริการสาธารณสุขในพื้นที่</a:t>
            </a:r>
            <a:endParaRPr lang="th-TH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67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4153</TotalTime>
  <Words>115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 Vasurat</dc:creator>
  <cp:lastModifiedBy>nhso 098</cp:lastModifiedBy>
  <cp:revision>215</cp:revision>
  <dcterms:created xsi:type="dcterms:W3CDTF">2018-09-20T03:59:41Z</dcterms:created>
  <dcterms:modified xsi:type="dcterms:W3CDTF">2018-10-03T11:23:20Z</dcterms:modified>
</cp:coreProperties>
</file>