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99" r:id="rId2"/>
    <p:sldId id="501" r:id="rId3"/>
    <p:sldId id="260" r:id="rId4"/>
    <p:sldId id="261" r:id="rId5"/>
    <p:sldId id="510" r:id="rId6"/>
    <p:sldId id="293" r:id="rId7"/>
    <p:sldId id="1993219079" r:id="rId8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FD2C4-5442-5A31-86F3-745BAC43A7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FA96F5-7E96-8089-CE8B-8F198778F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24150-2FCD-CED8-DA83-032A275E5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903C4-9344-6A46-773F-3476CE191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BDA09-FFD5-3732-D4BF-57E53ECB5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259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A0CC6-75DB-6ADD-9354-137E95705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C03FDB-E286-ACFF-FEB7-6BF2489E5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6A307-C1EA-900D-11F6-308E7B7D7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063C1-6F6B-B88F-9A1A-C7912BB06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CC255-BAD9-7278-82FC-C94F11A26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562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367128-65E0-C471-FD3E-7C40F6F66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A25E47-43C2-E19C-DAE1-FF31A38D8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17FBD-1AE6-1635-3404-BE09ADB5D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2B0D5-61EB-0480-EF07-E97623782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072ED-5D3A-4162-46AB-ECFDBFAB0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467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0969-B27C-DF66-4246-4F7AE54F2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9B785-AC7C-B0F9-E306-5AF2D87A3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958C-911A-CBF1-0C52-9CB2B950D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CF2EB-2CE3-9CE1-EF5D-3DEDE728D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8BB84-F000-69DB-7E11-67D4C7429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4545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16D50-3426-E520-B69B-03C4D19C7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8B353-4D1B-AD78-34A6-D5FB34A11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EBE7B-1803-CF83-427C-3A57B7FD5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37E74-F86F-B2B1-DB2B-944CA48A6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F08D-31E3-0970-58C6-E6DF77C5E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5093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EF84D-B52F-83BE-41FC-B5CF8956F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C7036-A490-6F9F-2A1C-CDA14AC486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48638-F13C-A781-727D-0A5D434E5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6D933-457A-1A8B-DB36-4DCF015AD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84D5F-DF16-3209-476D-8EB67092F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40F13-0299-0DE3-FE1A-F0A70B54F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1380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A677B-8340-005B-EC37-1C79599BB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04764-72C6-25FA-0D93-84FBE2BF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634E8-ECC6-584F-2715-615342E33A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A6ED58-7EC0-B8F8-6051-EA60932921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3909C3-A94F-41F1-465D-3F5070FA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CCCB9F-BA06-208B-CC30-F5435C0B8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6F1D6D-5D99-B6B8-5A23-73952AB8D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8E0D0C-4A63-B724-28C5-05BA790E9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246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9623F-5488-288B-59B4-37D19BFFF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D96F66-85EB-C171-AE00-1F6B981E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DC0122-7880-E5B1-0BEA-7473AF34A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7D64BC-E7A3-4D3C-97D3-61B911A10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183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F9BDB-F233-7AF8-90F7-1B2F8137A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BF97EE-EB46-AAC3-CFB4-865CA6C3B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6AD230-668D-A37E-D622-6CBDCF551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917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1D32B-E65C-1D4B-8400-EFE211FE3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8B763-A2A5-F2A9-2E62-7B698C8DF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9487A-E915-3184-33BA-DAEA88B49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64CD8A-70CF-F7ED-7EE3-7D0E70A7A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AB026-D3B4-05B9-BF32-7DD96021D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C4058-A703-602C-9B0F-F42EAE036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153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8AAEA-2171-53F4-33C0-0722F76F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D8B894-DAED-7EE0-2094-56D1C85868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D25984-ADC8-9D60-3AA4-AF3812463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1F63A-DCEE-B8E5-49E7-C380A13BE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2A573E-BDFB-ECE1-3006-6FFC5A71D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37B73-F2C1-6177-DB44-503FCC45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102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392419-36F2-FF58-AD24-3B7715A41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FFD91-36CD-BA52-7642-FC05ECF04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81A7B-A513-BCB2-8C95-1DD093C634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CFE15-A133-4ACC-806E-6AD789F635DF}" type="datetimeFigureOut">
              <a:rPr lang="th-TH" smtClean="0"/>
              <a:t>01/09/65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CE11E-A7BC-EEFF-A913-E28CFB1BE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D739F-2499-675E-1582-FFB7E8DF50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069EA-EA00-4AC5-A5CA-7BF49B0872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227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A4F86-FDA3-4AE5-88EE-EA3FF1D4B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461" y="1207822"/>
            <a:ext cx="10018643" cy="3659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lnSpc>
                <a:spcPct val="150000"/>
              </a:lnSpc>
            </a:pPr>
            <a:br>
              <a:rPr lang="th-TH" sz="54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54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</a:t>
            </a:r>
            <a:r>
              <a:rPr lang="th-TH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จัดการธุรกรรมการเบิกจ่าย</a:t>
            </a:r>
            <a:b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600" b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สิทธิข้าราชการกรุงเทพมหานคร</a:t>
            </a:r>
            <a:endParaRPr lang="en-US" sz="3600" u="sng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E60AE1F-D1B0-4608-9B70-240112C23C1C}"/>
              </a:ext>
            </a:extLst>
          </p:cNvPr>
          <p:cNvSpPr txBox="1"/>
          <p:nvPr/>
        </p:nvSpPr>
        <p:spPr>
          <a:xfrm>
            <a:off x="3412795" y="5292328"/>
            <a:ext cx="80043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ฝ่ายบริหารการจัดสรรและชดเชยค่าบริการ</a:t>
            </a:r>
          </a:p>
          <a:p>
            <a:pPr algn="r"/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สายงานบริหารกองทุน สำนักงานหลักประกันสุขภาพแห่งชาติ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E4D58037-1E39-40DD-85B2-C64A0E7C6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0404" y="748327"/>
            <a:ext cx="4320210" cy="17280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25749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9133A-FC84-49F9-8421-7BCE9F29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543" y="290223"/>
            <a:ext cx="9367203" cy="1188720"/>
          </a:xfrm>
        </p:spPr>
        <p:txBody>
          <a:bodyPr>
            <a:normAutofit/>
          </a:bodyPr>
          <a:lstStyle/>
          <a:p>
            <a:r>
              <a:rPr lang="th-TH" sz="3600" b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ขั้นตอนการให้บริการของหน่วยบริการ </a:t>
            </a:r>
            <a:endParaRPr lang="th-TH" sz="3600" u="sng" dirty="0"/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4CA4E0AF-49B5-4903-AC11-B57DD58E0F50}"/>
              </a:ext>
            </a:extLst>
          </p:cNvPr>
          <p:cNvSpPr/>
          <p:nvPr/>
        </p:nvSpPr>
        <p:spPr>
          <a:xfrm>
            <a:off x="-1" y="1824352"/>
            <a:ext cx="12010975" cy="460055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th-TH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ผู้มีสิทธิข้าราชการกรุงเทพมหานครยื่นบัตรประจำตัวประชาชนทุกครั้งที่ใช้บริการที่โรงพยาบาล </a:t>
            </a:r>
            <a:endParaRPr lang="en-US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สถานพยาบาลตรวจสอบสิทธิที่ใช้เบิกของผู้มีสิทธิ จากโปรแกรม </a:t>
            </a:r>
            <a:r>
              <a:rPr lang="en-US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NHSO Client </a:t>
            </a:r>
            <a:r>
              <a:rPr lang="th-TH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หรือ จากหน้า </a:t>
            </a:r>
            <a:r>
              <a:rPr lang="en-US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</a:t>
            </a:r>
            <a:r>
              <a:rPr lang="th-TH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ตรวจสอบสิทธิของ สปสช. และดำเนินการดังนี้  </a:t>
            </a:r>
            <a:endParaRPr lang="en-US" sz="20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en-US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การเข้ารับบริการประเภทผู้ป่วยนอก  </a:t>
            </a:r>
            <a:r>
              <a:rPr lang="en-US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ไม่ต้อง </a:t>
            </a:r>
            <a:r>
              <a:rPr lang="en-US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scan </a:t>
            </a: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ลายนิ้วมือ</a:t>
            </a:r>
            <a:endParaRPr lang="en-US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- </a:t>
            </a: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การเข้ารับบริการประเภทผู้ป่วยใน    </a:t>
            </a:r>
            <a:r>
              <a:rPr lang="en-US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ขอเลขอนุมัติทุกครั้ง </a:t>
            </a:r>
            <a:endParaRPr lang="en-US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th-TH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ส่งข้อมูลเบิกจ่ายค่ารักษาพยาบาลในระบบเบิกจ่ายตรง โดยผู้มีสิทธิไม่ต้องสำรองจ่าย</a:t>
            </a:r>
            <a:endParaRPr lang="en-US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th-TH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บันทึกข้อมูลเบิกจ่ายในโปรแกรมที่กำหนดในแต่ละกรณี ส่งมายัง สปสช.  ภายใน </a:t>
            </a:r>
            <a:r>
              <a:rPr lang="en-US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</a:t>
            </a:r>
            <a:r>
              <a:rPr lang="th-TH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วันหลังจากวันให้บริการ กรณีผู้ป่วยนอก หรือหลังจากวันจำหน่ายออกจาก รพ. กรณีผู้ป่วยใน </a:t>
            </a:r>
          </a:p>
          <a:p>
            <a:endParaRPr lang="th-TH" sz="20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0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/>
            <a:r>
              <a:rPr lang="th-TH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 </a:t>
            </a:r>
            <a:r>
              <a:rPr lang="th-TH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มีผลกับข้อมูลบริการ หรือ จำหน่ายตั้งแต่วันที่ </a:t>
            </a: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h-TH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ตุลาคม </a:t>
            </a:r>
            <a:r>
              <a:rPr 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2565</a:t>
            </a:r>
            <a:r>
              <a:rPr lang="th-TH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เป็นต้นไป</a:t>
            </a:r>
            <a:endParaRPr lang="en-US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19BDD352-4B86-44D5-B621-69E527CDD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9968" y="290223"/>
            <a:ext cx="2481006" cy="9924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21206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9133A-FC84-49F9-8421-7BCE9F29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th-TH" sz="3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การเข้ารับบริการและวิธีปฏิบัติ </a:t>
            </a:r>
            <a:endParaRPr lang="th-TH" sz="3700" dirty="0"/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7C31CE5C-1571-4B1F-81F2-E8DDD7BFDF8F}"/>
              </a:ext>
            </a:extLst>
          </p:cNvPr>
          <p:cNvSpPr/>
          <p:nvPr/>
        </p:nvSpPr>
        <p:spPr>
          <a:xfrm>
            <a:off x="181026" y="2451653"/>
            <a:ext cx="5795704" cy="4204252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th-TH" sz="2400" b="1" u="sng" dirty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ระบบการเบิกจ่ายตรง</a:t>
            </a:r>
          </a:p>
          <a:p>
            <a:pPr>
              <a:buNone/>
            </a:pPr>
            <a:endParaRPr lang="th-TH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th-TH" sz="2000" b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สิทธิ กทม.  </a:t>
            </a:r>
            <a:r>
              <a:rPr lang="en-US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::  </a:t>
            </a:r>
            <a:r>
              <a:rPr lang="th-TH" sz="20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ตรวจสอบสิทธิ </a:t>
            </a:r>
            <a:r>
              <a:rPr lang="en-US" sz="20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&gt;&gt; </a:t>
            </a:r>
            <a:r>
              <a:rPr lang="th-TH" sz="20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ให้บริการ</a:t>
            </a:r>
          </a:p>
          <a:p>
            <a:pPr>
              <a:buNone/>
            </a:pPr>
            <a:endParaRPr lang="th-TH" sz="2000" b="1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2000" b="1" i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th-TH" sz="2000" b="1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i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>
              <a:buNone/>
            </a:pPr>
            <a:endParaRPr lang="en-US" sz="2000" b="1" i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sz="20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F13C55E9-3E48-4D10-8529-8EEF82D02C1D}"/>
              </a:ext>
            </a:extLst>
          </p:cNvPr>
          <p:cNvSpPr/>
          <p:nvPr/>
        </p:nvSpPr>
        <p:spPr>
          <a:xfrm>
            <a:off x="159026" y="1691640"/>
            <a:ext cx="2902226" cy="87928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กรณีผู้ป่วยนอก</a:t>
            </a: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4CA4E0AF-49B5-4903-AC11-B57DD58E0F50}"/>
              </a:ext>
            </a:extLst>
          </p:cNvPr>
          <p:cNvSpPr/>
          <p:nvPr/>
        </p:nvSpPr>
        <p:spPr>
          <a:xfrm>
            <a:off x="6215270" y="2418766"/>
            <a:ext cx="5795704" cy="416756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th-TH" sz="2400" b="1" u="sng" dirty="0">
                <a:solidFill>
                  <a:schemeClr val="tx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กรณีสำรองจ่าย</a:t>
            </a:r>
          </a:p>
          <a:p>
            <a:pPr>
              <a:buNone/>
            </a:pPr>
            <a:endParaRPr lang="th-TH" sz="24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th-TH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กรุงเทพมหานคร</a:t>
            </a:r>
            <a:r>
              <a:rPr lang="th-TH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th-TH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ต้นสังกัด (กรุงเทพมหานคร)</a:t>
            </a:r>
          </a:p>
          <a:p>
            <a:pPr>
              <a:buNone/>
            </a:pPr>
            <a:endParaRPr lang="th-TH" sz="1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174B3197-E494-4452-AAFA-15AE86E9FB02}"/>
              </a:ext>
            </a:extLst>
          </p:cNvPr>
          <p:cNvSpPr/>
          <p:nvPr/>
        </p:nvSpPr>
        <p:spPr>
          <a:xfrm>
            <a:off x="656422" y="5239578"/>
            <a:ext cx="4844912" cy="384313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การส่งข้อมูลเบิกจ่าย โปรแกรม </a:t>
            </a:r>
            <a:r>
              <a:rPr lang="en-US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e-Claim</a:t>
            </a: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5E246D54-532C-427B-9267-D477CB696C83}"/>
              </a:ext>
            </a:extLst>
          </p:cNvPr>
          <p:cNvSpPr/>
          <p:nvPr/>
        </p:nvSpPr>
        <p:spPr>
          <a:xfrm>
            <a:off x="6410466" y="3446625"/>
            <a:ext cx="5562408" cy="683989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กรณีใช้ใบเสร็จเบิก </a:t>
            </a:r>
          </a:p>
          <a:p>
            <a:pPr>
              <a:buNone/>
            </a:pPr>
            <a:r>
              <a:rPr lang="th-TH" sz="2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ยื่น ณ หน่วยงานต้นสังกัดของตนเอง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19BDD352-4B86-44D5-B621-69E527CDD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9968" y="290223"/>
            <a:ext cx="2481006" cy="9924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1322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9133A-FC84-49F9-8421-7BCE9F29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th-TH" sz="3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การเข้ารับบริการและวิธีปฏิบัติ </a:t>
            </a:r>
            <a:endParaRPr lang="th-TH" sz="3700" dirty="0"/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7C31CE5C-1571-4B1F-81F2-E8DDD7BFDF8F}"/>
              </a:ext>
            </a:extLst>
          </p:cNvPr>
          <p:cNvSpPr/>
          <p:nvPr/>
        </p:nvSpPr>
        <p:spPr>
          <a:xfrm>
            <a:off x="187185" y="2468221"/>
            <a:ext cx="11851948" cy="4204252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th-TH" sz="2400" b="1" u="sng" dirty="0">
                <a:solidFill>
                  <a:srgbClr val="00206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ระบบการเบิกจ่ายตรง</a:t>
            </a:r>
          </a:p>
          <a:p>
            <a:pPr>
              <a:buNone/>
            </a:pPr>
            <a:endParaRPr lang="th-TH" sz="2400" b="1" u="sng" dirty="0">
              <a:solidFill>
                <a:srgbClr val="00206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2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sz="1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sz="1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18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endParaRPr lang="th-TH" sz="18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sz="18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th-TH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</a:p>
          <a:p>
            <a:r>
              <a:rPr lang="th-TH" sz="1800" b="1" u="sng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lang="en-US" sz="1800" b="1" u="sng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1800" b="1" u="sng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18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การขอเลขอนุมัติย้อนหลัง ต้องเลือกวันที่รับบริการ ให้ตรงกับการรักษาทุกครั้ง</a:t>
            </a:r>
          </a:p>
          <a:p>
            <a:pPr>
              <a:buNone/>
            </a:pPr>
            <a:endParaRPr lang="th-TH" sz="1800" b="1" u="sng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1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F13C55E9-3E48-4D10-8529-8EEF82D02C1D}"/>
              </a:ext>
            </a:extLst>
          </p:cNvPr>
          <p:cNvSpPr/>
          <p:nvPr/>
        </p:nvSpPr>
        <p:spPr>
          <a:xfrm>
            <a:off x="159026" y="1691640"/>
            <a:ext cx="2902226" cy="87928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กรณีผู้ป่วยใน</a:t>
            </a:r>
          </a:p>
        </p:txBody>
      </p:sp>
      <p:sp>
        <p:nvSpPr>
          <p:cNvPr id="8" name="Arrow: Pentagon 7">
            <a:extLst>
              <a:ext uri="{FF2B5EF4-FFF2-40B4-BE49-F238E27FC236}">
                <a16:creationId xmlns:a16="http://schemas.microsoft.com/office/drawing/2014/main" id="{174B3197-E494-4452-AAFA-15AE86E9FB02}"/>
              </a:ext>
            </a:extLst>
          </p:cNvPr>
          <p:cNvSpPr/>
          <p:nvPr/>
        </p:nvSpPr>
        <p:spPr>
          <a:xfrm>
            <a:off x="7270472" y="5963478"/>
            <a:ext cx="4518991" cy="384313"/>
          </a:xfrm>
          <a:prstGeom prst="homePlat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การส่งข้อมูลเบิกจ่าย โปรแกรม </a:t>
            </a:r>
            <a:r>
              <a:rPr lang="en-US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e-Claim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19BDD352-4B86-44D5-B621-69E527CDD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9968" y="290223"/>
            <a:ext cx="2481006" cy="992402"/>
          </a:xfrm>
          <a:prstGeom prst="rect">
            <a:avLst/>
          </a:prstGeom>
          <a:noFill/>
        </p:spPr>
      </p:pic>
      <p:sp>
        <p:nvSpPr>
          <p:cNvPr id="3" name="Arrow: Pentagon 2">
            <a:extLst>
              <a:ext uri="{FF2B5EF4-FFF2-40B4-BE49-F238E27FC236}">
                <a16:creationId xmlns:a16="http://schemas.microsoft.com/office/drawing/2014/main" id="{450F4BC5-8497-4E8F-AEF7-6D29FA0A1A4D}"/>
              </a:ext>
            </a:extLst>
          </p:cNvPr>
          <p:cNvSpPr/>
          <p:nvPr/>
        </p:nvSpPr>
        <p:spPr>
          <a:xfrm>
            <a:off x="720755" y="5963477"/>
            <a:ext cx="6009989" cy="384313"/>
          </a:xfrm>
          <a:prstGeom prst="homePlat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th-TH" sz="18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ต้องขอเลขอนุมัติ </a:t>
            </a:r>
            <a:r>
              <a:rPr lang="th-TH" sz="18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ในโปรแกรม </a:t>
            </a:r>
            <a:r>
              <a:rPr lang="en-US" sz="1800" b="1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NHSO Client </a:t>
            </a:r>
            <a:r>
              <a:rPr lang="th-TH" sz="18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ทุกราย</a:t>
            </a:r>
          </a:p>
        </p:txBody>
      </p:sp>
      <p:sp>
        <p:nvSpPr>
          <p:cNvPr id="13" name="Rectangle: Top Corners Rounded 12">
            <a:extLst>
              <a:ext uri="{FF2B5EF4-FFF2-40B4-BE49-F238E27FC236}">
                <a16:creationId xmlns:a16="http://schemas.microsoft.com/office/drawing/2014/main" id="{AB9CE78C-8393-4177-A16F-B14831AE597B}"/>
              </a:ext>
            </a:extLst>
          </p:cNvPr>
          <p:cNvSpPr/>
          <p:nvPr/>
        </p:nvSpPr>
        <p:spPr>
          <a:xfrm>
            <a:off x="6227257" y="3577933"/>
            <a:ext cx="5541877" cy="1885452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th-TH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ใช้หนังสือรับรองสิทธิจากต้นสังกัด   </a:t>
            </a:r>
          </a:p>
          <a:p>
            <a:pPr marL="285750" indent="-285750">
              <a:buFontTx/>
              <a:buChar char="-"/>
            </a:pPr>
            <a:r>
              <a:rPr lang="th-TH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นำหนังสือรับรองสิทธิมาขอเลขอนุมัติในโปรแกรม</a:t>
            </a:r>
            <a:r>
              <a:rPr lang="en-US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NHSO Client</a:t>
            </a:r>
          </a:p>
          <a:p>
            <a:pPr>
              <a:buNone/>
            </a:pPr>
            <a:r>
              <a:rPr lang="en-US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</a:t>
            </a:r>
            <a:r>
              <a:rPr lang="th-TH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บันทึกเลขอนุมัติในโปรแกรม</a:t>
            </a:r>
            <a:r>
              <a:rPr lang="en-US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e-Claim</a:t>
            </a:r>
          </a:p>
        </p:txBody>
      </p:sp>
      <p:sp>
        <p:nvSpPr>
          <p:cNvPr id="4" name="Flowchart: Preparation 3">
            <a:extLst>
              <a:ext uri="{FF2B5EF4-FFF2-40B4-BE49-F238E27FC236}">
                <a16:creationId xmlns:a16="http://schemas.microsoft.com/office/drawing/2014/main" id="{482D381A-6900-4F32-A776-6C7D93529A70}"/>
              </a:ext>
            </a:extLst>
          </p:cNvPr>
          <p:cNvSpPr/>
          <p:nvPr/>
        </p:nvSpPr>
        <p:spPr>
          <a:xfrm>
            <a:off x="7351510" y="3242653"/>
            <a:ext cx="3669056" cy="533400"/>
          </a:xfrm>
          <a:prstGeom prst="flowChartPreparati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ไม่พบสิทธิ</a:t>
            </a:r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EA6A357E-8520-4E7C-BD37-0A7788174F03}"/>
              </a:ext>
            </a:extLst>
          </p:cNvPr>
          <p:cNvSpPr/>
          <p:nvPr/>
        </p:nvSpPr>
        <p:spPr>
          <a:xfrm>
            <a:off x="422866" y="3577933"/>
            <a:ext cx="5541877" cy="1885452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th-TH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ขอเลขอนุมัติในโปรแกรม</a:t>
            </a:r>
            <a:r>
              <a:rPr lang="en-US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NHSO Client</a:t>
            </a:r>
            <a:r>
              <a:rPr lang="th-TH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ได้ทันที</a:t>
            </a:r>
          </a:p>
          <a:p>
            <a:pPr>
              <a:buNone/>
            </a:pPr>
            <a:endParaRPr lang="th-TH" sz="18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th-TH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บันทึกเลขอนุมัติในโปรแกรม</a:t>
            </a:r>
            <a:r>
              <a:rPr lang="en-US" sz="1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e-Claim</a:t>
            </a:r>
          </a:p>
        </p:txBody>
      </p:sp>
      <p:sp>
        <p:nvSpPr>
          <p:cNvPr id="11" name="Flowchart: Preparation 10">
            <a:extLst>
              <a:ext uri="{FF2B5EF4-FFF2-40B4-BE49-F238E27FC236}">
                <a16:creationId xmlns:a16="http://schemas.microsoft.com/office/drawing/2014/main" id="{70262186-B968-4B7A-97F0-FBDA011376A8}"/>
              </a:ext>
            </a:extLst>
          </p:cNvPr>
          <p:cNvSpPr/>
          <p:nvPr/>
        </p:nvSpPr>
        <p:spPr>
          <a:xfrm>
            <a:off x="1460303" y="3301446"/>
            <a:ext cx="3669056" cy="533400"/>
          </a:xfrm>
          <a:prstGeom prst="flowChartPreparati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ตรวจพบสิทธิ</a:t>
            </a:r>
          </a:p>
        </p:txBody>
      </p:sp>
    </p:spTree>
    <p:extLst>
      <p:ext uri="{BB962C8B-B14F-4D97-AF65-F5344CB8AC3E}">
        <p14:creationId xmlns:p14="http://schemas.microsoft.com/office/powerpoint/2010/main" val="356170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A1FA1-672A-4977-8AF8-9E05B9DC0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โปรแกรมที่เกี่ยวข้องในการเบิกจ่าย</a:t>
            </a:r>
          </a:p>
        </p:txBody>
      </p:sp>
      <p:pic>
        <p:nvPicPr>
          <p:cNvPr id="26" name="Picture 2">
            <a:extLst>
              <a:ext uri="{FF2B5EF4-FFF2-40B4-BE49-F238E27FC236}">
                <a16:creationId xmlns:a16="http://schemas.microsoft.com/office/drawing/2014/main" id="{00708D27-0A61-4C0A-8BBC-F4396854F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80907" y="463919"/>
            <a:ext cx="2481006" cy="992402"/>
          </a:xfrm>
          <a:prstGeom prst="rect">
            <a:avLst/>
          </a:prstGeom>
          <a:noFill/>
        </p:spPr>
      </p:pic>
      <p:graphicFrame>
        <p:nvGraphicFramePr>
          <p:cNvPr id="33" name="Content Placeholder 3">
            <a:extLst>
              <a:ext uri="{FF2B5EF4-FFF2-40B4-BE49-F238E27FC236}">
                <a16:creationId xmlns:a16="http://schemas.microsoft.com/office/drawing/2014/main" id="{D60D9AD2-1298-491A-8C8C-AC71FE025D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37513" y="1554480"/>
          <a:ext cx="11516973" cy="5224481"/>
        </p:xfrm>
        <a:graphic>
          <a:graphicData uri="http://schemas.openxmlformats.org/drawingml/2006/table">
            <a:tbl>
              <a:tblPr firstRow="1" bandRow="1" bandCol="1">
                <a:tableStyleId>{74C1A8A3-306A-4EB7-A6B1-4F7E0EB9C5D6}</a:tableStyleId>
              </a:tblPr>
              <a:tblGrid>
                <a:gridCol w="4375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1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3726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rgbClr val="002060"/>
                          </a:solidFill>
                          <a:latin typeface="+mj-lt"/>
                        </a:rPr>
                        <a:t>กรณี</a:t>
                      </a:r>
                      <a:endParaRPr lang="th-TH" sz="2000" b="1" dirty="0">
                        <a:solidFill>
                          <a:srgbClr val="002060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rgbClr val="002060"/>
                          </a:solidFill>
                          <a:latin typeface="+mj-lt"/>
                        </a:rPr>
                        <a:t>โปรแกรม</a:t>
                      </a:r>
                      <a:endParaRPr lang="th-TH" sz="2000" b="1" dirty="0">
                        <a:solidFill>
                          <a:srgbClr val="002060"/>
                        </a:solidFill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7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</a:t>
                      </a:r>
                      <a:r>
                        <a:rPr lang="th-TH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ตรวจสอบสิทธิ และการขอเลขอนุมัติ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NHSO Client</a:t>
                      </a:r>
                      <a:endParaRPr lang="th-TH" sz="1800" b="1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6348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</a:t>
                      </a:r>
                      <a:r>
                        <a:rPr lang="en-US" sz="18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ขออนุมัติใช้ยาราคาแพง</a:t>
                      </a:r>
                      <a:r>
                        <a:rPr lang="th-TH" sz="18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ทั้ง </a:t>
                      </a:r>
                      <a:r>
                        <a:rPr lang="en-US" sz="18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 </a:t>
                      </a:r>
                      <a:r>
                        <a:rPr lang="th-TH" sz="18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***</a:t>
                      </a:r>
                      <a:r>
                        <a:rPr lang="en-US" sz="1800" b="1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800" b="1" cap="none" spc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เวบ</a:t>
                      </a:r>
                      <a:r>
                        <a:rPr lang="th-TH" sz="1800" b="1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 สปสช.</a:t>
                      </a:r>
                      <a:r>
                        <a:rPr lang="th-TH" sz="1800" b="1" u="sng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ทุกสิทธิที่ใช้ระเบียบของกระทรวงการคลัง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1409"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th-TH" sz="1800" b="1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ระบบการเบิกจ่ายตรง</a:t>
                      </a:r>
                    </a:p>
                    <a:p>
                      <a:pPr marL="0" indent="0">
                        <a:buNone/>
                      </a:pPr>
                      <a:r>
                        <a:rPr lang="th-TH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</a:t>
                      </a:r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th-TH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การเบิกค่ารักษาผู้ป่วยใน</a:t>
                      </a:r>
                      <a:endParaRPr lang="en-US" sz="1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-</a:t>
                      </a:r>
                      <a:r>
                        <a:rPr lang="th-TH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การเบิกค่ารักษาผู้ป่วยนอก</a:t>
                      </a:r>
                      <a:endParaRPr lang="en-US" sz="1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- </a:t>
                      </a:r>
                      <a:r>
                        <a:rPr lang="th-TH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รายการเบิกเพิ่ม</a:t>
                      </a:r>
                      <a:r>
                        <a:rPr lang="th-TH" sz="1800" b="1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ต่างๆ</a:t>
                      </a:r>
                      <a:endParaRPr lang="th-TH" sz="18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โปรแกรม </a:t>
                      </a:r>
                      <a:r>
                        <a:rPr lang="en-US" sz="1800" b="1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e-Claim</a:t>
                      </a:r>
                      <a:endParaRPr lang="th-TH" sz="1800" b="1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636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</a:t>
                      </a:r>
                      <a:r>
                        <a:rPr lang="th-TH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กรณีฟอกเลือดล้างไต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cap="none" spc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โปรแกรม </a:t>
                      </a:r>
                      <a:r>
                        <a:rPr lang="en-US" sz="1800" b="1" cap="none" spc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DMIS HD</a:t>
                      </a:r>
                      <a:endParaRPr lang="th-TH" sz="1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4636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</a:t>
                      </a:r>
                      <a:r>
                        <a:rPr lang="th-TH" sz="18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นัดผ่าตัดล่วงหน้า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cap="none" spc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Elective case </a:t>
                      </a:r>
                      <a:endParaRPr lang="th-TH" sz="1800" b="1" cap="none" spc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(เฉพาะสถานพยาบาลเอกชนที่ลงนามสัญญากับ กทม.)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3099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11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9133A-FC84-49F9-8421-7BCE9F29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0139" y="97520"/>
            <a:ext cx="9367203" cy="118872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th-TH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ระยะเวลาการส่งข้อมูล</a:t>
            </a: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7C31CE5C-1571-4B1F-81F2-E8DDD7BFDF8F}"/>
              </a:ext>
            </a:extLst>
          </p:cNvPr>
          <p:cNvSpPr/>
          <p:nvPr/>
        </p:nvSpPr>
        <p:spPr>
          <a:xfrm>
            <a:off x="181023" y="1944099"/>
            <a:ext cx="11334702" cy="4816380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ผู้ป่วยนอก</a:t>
            </a:r>
            <a:r>
              <a:rPr lang="en-US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ตัดข้อมูลทุก </a:t>
            </a:r>
            <a:r>
              <a:rPr lang="en-US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</a:t>
            </a:r>
            <a:r>
              <a:rPr lang="th-TH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</a:t>
            </a:r>
            <a:endParaRPr lang="en-US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en-US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ผู้ป่วยใน</a:t>
            </a:r>
            <a:r>
              <a:rPr lang="en-US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ตัดข้อมูลทุกวันที่ </a:t>
            </a:r>
            <a:r>
              <a:rPr lang="en-US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th-TH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ของเดือน</a:t>
            </a: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1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Arrow: Pentagon 4">
            <a:extLst>
              <a:ext uri="{FF2B5EF4-FFF2-40B4-BE49-F238E27FC236}">
                <a16:creationId xmlns:a16="http://schemas.microsoft.com/office/drawing/2014/main" id="{F13C55E9-3E48-4D10-8529-8EEF82D02C1D}"/>
              </a:ext>
            </a:extLst>
          </p:cNvPr>
          <p:cNvSpPr/>
          <p:nvPr/>
        </p:nvSpPr>
        <p:spPr>
          <a:xfrm>
            <a:off x="-12501" y="1299954"/>
            <a:ext cx="4955318" cy="879282"/>
          </a:xfrm>
          <a:prstGeom prst="homePlat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สิทธิ กทม.</a:t>
            </a:r>
            <a:r>
              <a:rPr lang="th-TH" sz="1800" b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(เหมือนข้าราชการ)</a:t>
            </a:r>
            <a:endParaRPr lang="th-TH" sz="1800" dirty="0">
              <a:solidFill>
                <a:srgbClr val="002060"/>
              </a:solidFill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19BDD352-4B86-44D5-B621-69E527CDD5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9968" y="290223"/>
            <a:ext cx="2481006" cy="992402"/>
          </a:xfrm>
          <a:prstGeom prst="rect">
            <a:avLst/>
          </a:prstGeom>
          <a:noFill/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443D2BF-76EC-46D6-9B17-0EEBD85BBF7D}"/>
              </a:ext>
            </a:extLst>
          </p:cNvPr>
          <p:cNvSpPr txBox="1"/>
          <p:nvPr/>
        </p:nvSpPr>
        <p:spPr>
          <a:xfrm>
            <a:off x="299195" y="2952081"/>
            <a:ext cx="1083553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th-TH" sz="16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การคิดล่าช้า ผู้ป่วยใน</a:t>
            </a:r>
            <a:endParaRPr lang="en-US" sz="1600" b="1" kern="140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600" b="1" kern="1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1600" b="1" kern="1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ส่งข้อมูลภายใน 90 วัน นับจากวันจำหน่าย</a:t>
            </a:r>
          </a:p>
          <a:p>
            <a:r>
              <a:rPr lang="th-TH" sz="1600" b="1" kern="1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กรณีส่งข้อมูลล่าช้าปรับลดลง โดังนี้</a:t>
            </a:r>
          </a:p>
          <a:p>
            <a:r>
              <a:rPr lang="th-TH" sz="1600" b="1" kern="14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th-TH" sz="1600" b="1" kern="1400" dirty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2.1 สงข้อมูลเกิน 90 วัน ถึง 1 ปี ของวันที่จำหน่าย ถูกปรับลดค่ารักษาพยาบาล ร้อยละ 10 </a:t>
            </a:r>
          </a:p>
          <a:p>
            <a:r>
              <a:rPr lang="th-TH" sz="1600" b="1" kern="1400" dirty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2.2 ส่งข้อมูลเกิน 1 ปี หลังจากวันที่จำหน่าย ถูกปรับลดค่ารักษาพยาบาลร้อยละ 20 (ต้องทำความตกลงกับกรมบัญชีกลางเป็นรายกรณี) </a:t>
            </a:r>
          </a:p>
          <a:p>
            <a:r>
              <a:rPr lang="th-TH" sz="1600" b="1" kern="1400" dirty="0">
                <a:solidFill>
                  <a:srgbClr val="0070C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sz="1600" b="1" kern="1400" dirty="0">
                <a:solidFill>
                  <a:srgbClr val="00206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มีผลบังคับใช้กับข้อมูลของผู้ป่วยที่ได้รับการจำหน่ายตั้งแต่วันที่ 1 มค.65 เป็นต้นไป</a:t>
            </a:r>
            <a:endParaRPr lang="en-US" sz="1600" b="1" u="sng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98271A-7B14-AC66-212B-73E7CB137798}"/>
              </a:ext>
            </a:extLst>
          </p:cNvPr>
          <p:cNvSpPr txBox="1"/>
          <p:nvPr/>
        </p:nvSpPr>
        <p:spPr>
          <a:xfrm>
            <a:off x="299195" y="4906949"/>
            <a:ext cx="10835530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th-TH" sz="16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การคิดล่าช้า ผู้ป่วยนอก</a:t>
            </a:r>
            <a:endParaRPr lang="th-TH" sz="16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ข้อมูลส่งล่าช้าเกิน 1 ปี ถือว่าไม่ประสงค์ที่จะเบิก </a:t>
            </a:r>
          </a:p>
          <a:p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การยกเว้นการคิดล่าช้า</a:t>
            </a:r>
          </a:p>
          <a:p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1) ข้อมูลติด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ที่วันรับบริการก่อน 4 พ.ค. 61 ส่งไได้ถึงวันที่ 31 ก.ค. 65 ไม่คิดล่าช้า </a:t>
            </a:r>
          </a:p>
          <a:p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2) ข้อมูลติด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ที่วันรับบริการตั้งแต่ 4 พ.ค. 61 - 31 ธ.ค. 63 ส่งไได้ถึงวันที่ 31 ก.ค. 65 ไม่คิดล่าช้า </a:t>
            </a:r>
          </a:p>
          <a:p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3) ข้อมูลบริการ ตั้งแต่ 1 ม.ค. 64 - 31 ธ.ค. 64 เมื่อครบปีแล้วขยายเวลาไปอีก 6 เดือน </a:t>
            </a:r>
          </a:p>
        </p:txBody>
      </p:sp>
    </p:spTree>
    <p:extLst>
      <p:ext uri="{BB962C8B-B14F-4D97-AF65-F5344CB8AC3E}">
        <p14:creationId xmlns:p14="http://schemas.microsoft.com/office/powerpoint/2010/main" val="280996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ED8550F-FE97-9D35-4E2C-82F7C5AD6F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246504"/>
              </p:ext>
            </p:extLst>
          </p:nvPr>
        </p:nvGraphicFramePr>
        <p:xfrm>
          <a:off x="0" y="500678"/>
          <a:ext cx="12192000" cy="6335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74497765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57409090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76926728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736446338"/>
                    </a:ext>
                  </a:extLst>
                </a:gridCol>
              </a:tblGrid>
              <a:tr h="401846">
                <a:tc rowSpan="2"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สถานพยาบาล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สปสช.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กทม.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832768"/>
                  </a:ext>
                </a:extLst>
              </a:tr>
              <a:tr h="40184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ระบบโปรแกรม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การประมวลผล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776345"/>
                  </a:ext>
                </a:extLst>
              </a:tr>
              <a:tr h="3290779">
                <a:tc>
                  <a:txBody>
                    <a:bodyPr/>
                    <a:lstStyle/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0175"/>
                  </a:ext>
                </a:extLst>
              </a:tr>
              <a:tr h="2240618">
                <a:tc>
                  <a:txBody>
                    <a:bodyPr/>
                    <a:lstStyle/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th-TH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46993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6EA2851-086B-7F76-C6EA-88817E5D5D3A}"/>
              </a:ext>
            </a:extLst>
          </p:cNvPr>
          <p:cNvSpPr txBox="1"/>
          <p:nvPr/>
        </p:nvSpPr>
        <p:spPr>
          <a:xfrm>
            <a:off x="173621" y="1400538"/>
            <a:ext cx="2502965" cy="338554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 Catalog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E4C028-278A-48A7-E38F-7BFB1941A698}"/>
              </a:ext>
            </a:extLst>
          </p:cNvPr>
          <p:cNvSpPr txBox="1"/>
          <p:nvPr/>
        </p:nvSpPr>
        <p:spPr>
          <a:xfrm>
            <a:off x="851029" y="9023"/>
            <a:ext cx="10867892" cy="584775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ภาพรวมขั้นตอนการเบิกจ่ายสิทธิ กทม.ในระบบ </a:t>
            </a:r>
            <a:r>
              <a:rPr lang="en-US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e-Claim</a:t>
            </a:r>
            <a:endParaRPr lang="th-TH" sz="3200" b="1" dirty="0">
              <a:solidFill>
                <a:srgbClr val="00206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05473F-7F18-8793-9316-CAE39FD85A19}"/>
              </a:ext>
            </a:extLst>
          </p:cNvPr>
          <p:cNvSpPr txBox="1"/>
          <p:nvPr/>
        </p:nvSpPr>
        <p:spPr>
          <a:xfrm>
            <a:off x="173621" y="2095415"/>
            <a:ext cx="2502965" cy="338554"/>
          </a:xfrm>
          <a:prstGeom prst="rect">
            <a:avLst/>
          </a:prstGeom>
          <a:solidFill>
            <a:srgbClr val="7030A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Catalog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FB6BD1-C0D3-88C2-AD02-CEF2BA0E2E53}"/>
              </a:ext>
            </a:extLst>
          </p:cNvPr>
          <p:cNvSpPr txBox="1"/>
          <p:nvPr/>
        </p:nvSpPr>
        <p:spPr>
          <a:xfrm>
            <a:off x="3312290" y="1400538"/>
            <a:ext cx="2502965" cy="338554"/>
          </a:xfrm>
          <a:prstGeom prst="rect">
            <a:avLst/>
          </a:prstGeom>
          <a:solidFill>
            <a:schemeClr val="accent2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 Catalog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A46F0F-77BF-6C58-6716-F5D5C39AB65F}"/>
              </a:ext>
            </a:extLst>
          </p:cNvPr>
          <p:cNvSpPr txBox="1"/>
          <p:nvPr/>
        </p:nvSpPr>
        <p:spPr>
          <a:xfrm>
            <a:off x="3312290" y="2095415"/>
            <a:ext cx="2502965" cy="338554"/>
          </a:xfrm>
          <a:prstGeom prst="rect">
            <a:avLst/>
          </a:prstGeom>
          <a:solidFill>
            <a:srgbClr val="7030A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 Catalog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D60CBEB-BBFB-7B87-EC0C-7B00DFB883AA}"/>
              </a:ext>
            </a:extLst>
          </p:cNvPr>
          <p:cNvSpPr txBox="1"/>
          <p:nvPr/>
        </p:nvSpPr>
        <p:spPr>
          <a:xfrm>
            <a:off x="173621" y="2798717"/>
            <a:ext cx="2502965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ส่งข้อมูลการเบิกจ่าย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2A91C5-877E-B1EE-1261-989080882A38}"/>
              </a:ext>
            </a:extLst>
          </p:cNvPr>
          <p:cNvSpPr txBox="1"/>
          <p:nvPr/>
        </p:nvSpPr>
        <p:spPr>
          <a:xfrm>
            <a:off x="262005" y="3806344"/>
            <a:ext cx="2442532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จัดทำใบคำขอเบิก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D4D1092-A00C-78AD-8F7F-598CCE03A355}"/>
              </a:ext>
            </a:extLst>
          </p:cNvPr>
          <p:cNvSpPr txBox="1"/>
          <p:nvPr/>
        </p:nvSpPr>
        <p:spPr>
          <a:xfrm>
            <a:off x="3312289" y="2855867"/>
            <a:ext cx="2502965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e-claim Online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E59891-FDCD-6699-8A01-04D4FEFCBA7C}"/>
              </a:ext>
            </a:extLst>
          </p:cNvPr>
          <p:cNvSpPr txBox="1"/>
          <p:nvPr/>
        </p:nvSpPr>
        <p:spPr>
          <a:xfrm>
            <a:off x="6376747" y="1342663"/>
            <a:ext cx="2502965" cy="584775"/>
          </a:xfrm>
          <a:prstGeom prst="rect">
            <a:avLst/>
          </a:prstGeom>
          <a:solidFill>
            <a:schemeClr val="accent2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สม</a:t>
            </a:r>
            <a:r>
              <a:rPr lang="th-TH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สท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.ตรวจสอบและแจ้งผลการตรวจสอบผ่านเว็บ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67852C2-996C-B5EB-E9C3-0D2457F2B078}"/>
              </a:ext>
            </a:extLst>
          </p:cNvPr>
          <p:cNvSpPr txBox="1"/>
          <p:nvPr/>
        </p:nvSpPr>
        <p:spPr>
          <a:xfrm>
            <a:off x="6376746" y="2020038"/>
            <a:ext cx="2502965" cy="584775"/>
          </a:xfrm>
          <a:prstGeom prst="rect">
            <a:avLst/>
          </a:prstGeom>
          <a:solidFill>
            <a:srgbClr val="7030A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สม</a:t>
            </a:r>
            <a:r>
              <a:rPr lang="th-TH" sz="1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สท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.ตรวจสอบและแจ้งผลการตรวจสอบผ่านเว็บ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F9D0DC-1F93-C3C9-DE21-10D96E1CF621}"/>
              </a:ext>
            </a:extLst>
          </p:cNvPr>
          <p:cNvSpPr txBox="1"/>
          <p:nvPr/>
        </p:nvSpPr>
        <p:spPr>
          <a:xfrm>
            <a:off x="6393082" y="2793394"/>
            <a:ext cx="2623596" cy="954107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แจ้ง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ทุก จ. พ. ศ.</a:t>
            </a:r>
          </a:p>
          <a:p>
            <a:pPr marL="342900" indent="-342900">
              <a:buAutoNum type="arabicPeriod"/>
            </a:pP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ตัดรอบรายงาน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STM</a:t>
            </a:r>
            <a:endParaRPr lang="th-TH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1" indent="-285750">
              <a:buFontTx/>
              <a:buChar char="-"/>
            </a:pPr>
            <a:r>
              <a:rPr lang="en-US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 </a:t>
            </a:r>
            <a:r>
              <a:rPr lang="th-TH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ทุกวันที่ </a:t>
            </a:r>
            <a:r>
              <a:rPr lang="en-US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 </a:t>
            </a:r>
            <a:r>
              <a:rPr lang="th-TH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และสิ้นเดือน</a:t>
            </a:r>
          </a:p>
          <a:p>
            <a:pPr marL="285750" lvl="1" indent="-285750">
              <a:buFontTx/>
              <a:buChar char="-"/>
            </a:pPr>
            <a:r>
              <a:rPr lang="en-US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 </a:t>
            </a:r>
            <a:r>
              <a:rPr lang="th-TH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ทุกวันที่ </a:t>
            </a:r>
            <a:r>
              <a:rPr lang="en-US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</a:t>
            </a:r>
            <a:r>
              <a:rPr lang="th-TH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ของทุกเดือน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21D17E2-8C4B-8ACA-A292-5C9596725BB4}"/>
              </a:ext>
            </a:extLst>
          </p:cNvPr>
          <p:cNvSpPr txBox="1"/>
          <p:nvPr/>
        </p:nvSpPr>
        <p:spPr>
          <a:xfrm>
            <a:off x="6430247" y="3870799"/>
            <a:ext cx="2502965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ตรวจสอบใบคำขอเบิกและส่งข้อมูลให้ กทม.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C133F7-F834-BE03-B3F0-9E1CB7ED36EA}"/>
              </a:ext>
            </a:extLst>
          </p:cNvPr>
          <p:cNvSpPr txBox="1"/>
          <p:nvPr/>
        </p:nvSpPr>
        <p:spPr>
          <a:xfrm>
            <a:off x="3301933" y="3844953"/>
            <a:ext cx="250296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e-Claim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80EAB67-35BB-EC64-A037-58CCD8750278}"/>
              </a:ext>
            </a:extLst>
          </p:cNvPr>
          <p:cNvSpPr txBox="1"/>
          <p:nvPr/>
        </p:nvSpPr>
        <p:spPr>
          <a:xfrm>
            <a:off x="9407926" y="2944763"/>
            <a:ext cx="2502965" cy="584775"/>
          </a:xfrm>
          <a:prstGeom prst="rect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ตรวจสอบรายงานการเบิกจ่ายตาม </a:t>
            </a:r>
            <a:r>
              <a:rPr lang="en-US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STM </a:t>
            </a:r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655A929-8F98-430B-2447-128B12973D84}"/>
              </a:ext>
            </a:extLst>
          </p:cNvPr>
          <p:cNvSpPr txBox="1"/>
          <p:nvPr/>
        </p:nvSpPr>
        <p:spPr>
          <a:xfrm>
            <a:off x="9381792" y="3853592"/>
            <a:ext cx="2502965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ตรวจสอบใบคำขอเบิกและโอนเงินให้กับ รพ.</a:t>
            </a:r>
            <a:endPara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0C1A8E3-31AC-54A7-F1BE-22446CF978E3}"/>
              </a:ext>
            </a:extLst>
          </p:cNvPr>
          <p:cNvSpPr txBox="1"/>
          <p:nvPr/>
        </p:nvSpPr>
        <p:spPr>
          <a:xfrm>
            <a:off x="6430246" y="4791789"/>
            <a:ext cx="2502965" cy="584775"/>
          </a:xfrm>
          <a:prstGeom prst="rect">
            <a:avLst/>
          </a:prstGeom>
          <a:solidFill>
            <a:srgbClr val="FFC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งาน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audit </a:t>
            </a:r>
            <a:r>
              <a:rPr lang="th-TH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ตรวจสอบเวชระเบียน</a:t>
            </a:r>
            <a:endParaRPr lang="en-US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D7FF6CD-56BD-C98A-B22B-8D439A6CA398}"/>
              </a:ext>
            </a:extLst>
          </p:cNvPr>
          <p:cNvSpPr txBox="1"/>
          <p:nvPr/>
        </p:nvSpPr>
        <p:spPr>
          <a:xfrm>
            <a:off x="9379351" y="4772739"/>
            <a:ext cx="2502965" cy="584775"/>
          </a:xfrm>
          <a:prstGeom prst="rect">
            <a:avLst/>
          </a:prstGeom>
          <a:solidFill>
            <a:srgbClr val="FFC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รับทราบผลการตรวจสอบเวชระเบียน</a:t>
            </a:r>
            <a:endParaRPr lang="en-US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DCAB7BA-16B4-A463-C9C6-F836650EA5B4}"/>
              </a:ext>
            </a:extLst>
          </p:cNvPr>
          <p:cNvSpPr txBox="1"/>
          <p:nvPr/>
        </p:nvSpPr>
        <p:spPr>
          <a:xfrm>
            <a:off x="3293863" y="5168238"/>
            <a:ext cx="2502965" cy="830997"/>
          </a:xfrm>
          <a:prstGeom prst="rect">
            <a:avLst/>
          </a:prstGeom>
          <a:solidFill>
            <a:srgbClr val="FFC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e-Claim</a:t>
            </a:r>
          </a:p>
          <a:p>
            <a:pPr algn="ctr"/>
            <a:r>
              <a:rPr lang="th-TH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ประมวลผลพร้อมออกรายงาน</a:t>
            </a:r>
            <a:endParaRPr lang="en-US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B771766-0587-F7F8-3980-51B7B03838CF}"/>
              </a:ext>
            </a:extLst>
          </p:cNvPr>
          <p:cNvSpPr txBox="1"/>
          <p:nvPr/>
        </p:nvSpPr>
        <p:spPr>
          <a:xfrm>
            <a:off x="328795" y="5286921"/>
            <a:ext cx="2502965" cy="830997"/>
          </a:xfrm>
          <a:prstGeom prst="rect">
            <a:avLst/>
          </a:prstGeom>
          <a:solidFill>
            <a:srgbClr val="FFC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 algn="ctr">
              <a:buAutoNum type="arabicPeriod"/>
            </a:pPr>
            <a:r>
              <a:rPr lang="th-TH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รับทราบผล </a:t>
            </a: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audit</a:t>
            </a:r>
          </a:p>
          <a:p>
            <a:pPr marL="342900" indent="-342900" algn="ctr">
              <a:buAutoNum type="arabicPeriod"/>
            </a:pPr>
            <a:r>
              <a:rPr lang="th-TH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จัดทำใบคำขอเบิกกรณีทีการจ่ายเพิ่ม</a:t>
            </a:r>
            <a:endParaRPr lang="en-US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1B9C0F2-3000-4929-83F0-C19489F22113}"/>
              </a:ext>
            </a:extLst>
          </p:cNvPr>
          <p:cNvSpPr txBox="1"/>
          <p:nvPr/>
        </p:nvSpPr>
        <p:spPr>
          <a:xfrm>
            <a:off x="9379351" y="5761390"/>
            <a:ext cx="2502965" cy="584775"/>
          </a:xfrm>
          <a:prstGeom prst="rect">
            <a:avLst/>
          </a:prstGeom>
          <a:solidFill>
            <a:srgbClr val="FFC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โอนเงินให้สถานพยาบาลกรณีจ่ายเพิ่ม</a:t>
            </a:r>
            <a:endParaRPr lang="en-US" sz="1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id="{FDD0021D-D64F-A7EB-ED2D-C208C90B27B9}"/>
              </a:ext>
            </a:extLst>
          </p:cNvPr>
          <p:cNvCxnSpPr>
            <a:cxnSpLocks/>
            <a:stCxn id="44" idx="1"/>
            <a:endCxn id="18" idx="1"/>
          </p:cNvCxnSpPr>
          <p:nvPr/>
        </p:nvCxnSpPr>
        <p:spPr>
          <a:xfrm rot="10800000">
            <a:off x="262005" y="3975622"/>
            <a:ext cx="66790" cy="1726799"/>
          </a:xfrm>
          <a:prstGeom prst="bentConnector3">
            <a:avLst>
              <a:gd name="adj1" fmla="val 442267"/>
            </a:avLst>
          </a:prstGeom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9" name="Arrow: Right 88">
            <a:extLst>
              <a:ext uri="{FF2B5EF4-FFF2-40B4-BE49-F238E27FC236}">
                <a16:creationId xmlns:a16="http://schemas.microsoft.com/office/drawing/2014/main" id="{D98010B2-B09C-83DF-7F8A-8B8875390EA1}"/>
              </a:ext>
            </a:extLst>
          </p:cNvPr>
          <p:cNvSpPr/>
          <p:nvPr/>
        </p:nvSpPr>
        <p:spPr>
          <a:xfrm>
            <a:off x="2757731" y="2887140"/>
            <a:ext cx="415538" cy="225449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3" name="Arrow: Right 92">
            <a:extLst>
              <a:ext uri="{FF2B5EF4-FFF2-40B4-BE49-F238E27FC236}">
                <a16:creationId xmlns:a16="http://schemas.microsoft.com/office/drawing/2014/main" id="{32DFB368-203D-9DA7-24B6-4724576F2EEC}"/>
              </a:ext>
            </a:extLst>
          </p:cNvPr>
          <p:cNvSpPr/>
          <p:nvPr/>
        </p:nvSpPr>
        <p:spPr>
          <a:xfrm>
            <a:off x="2764969" y="2151967"/>
            <a:ext cx="415538" cy="225449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5" name="Arrow: Right 94">
            <a:extLst>
              <a:ext uri="{FF2B5EF4-FFF2-40B4-BE49-F238E27FC236}">
                <a16:creationId xmlns:a16="http://schemas.microsoft.com/office/drawing/2014/main" id="{A60AF3E1-3EA8-1CF0-9ED4-5D11A9831AC9}"/>
              </a:ext>
            </a:extLst>
          </p:cNvPr>
          <p:cNvSpPr/>
          <p:nvPr/>
        </p:nvSpPr>
        <p:spPr>
          <a:xfrm>
            <a:off x="2800606" y="1463635"/>
            <a:ext cx="415538" cy="225449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7" name="Arrow: Right 96">
            <a:extLst>
              <a:ext uri="{FF2B5EF4-FFF2-40B4-BE49-F238E27FC236}">
                <a16:creationId xmlns:a16="http://schemas.microsoft.com/office/drawing/2014/main" id="{3FD0F164-CAA0-8BAB-91D5-A59A45FFCBCA}"/>
              </a:ext>
            </a:extLst>
          </p:cNvPr>
          <p:cNvSpPr/>
          <p:nvPr/>
        </p:nvSpPr>
        <p:spPr>
          <a:xfrm>
            <a:off x="5869437" y="2881399"/>
            <a:ext cx="415538" cy="225449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9" name="Arrow: Right 98">
            <a:extLst>
              <a:ext uri="{FF2B5EF4-FFF2-40B4-BE49-F238E27FC236}">
                <a16:creationId xmlns:a16="http://schemas.microsoft.com/office/drawing/2014/main" id="{F13BB140-0B79-D6BA-F8C5-C6282303FC5E}"/>
              </a:ext>
            </a:extLst>
          </p:cNvPr>
          <p:cNvSpPr/>
          <p:nvPr/>
        </p:nvSpPr>
        <p:spPr>
          <a:xfrm>
            <a:off x="5888250" y="2146226"/>
            <a:ext cx="415538" cy="225449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1" name="Arrow: Right 100">
            <a:extLst>
              <a:ext uri="{FF2B5EF4-FFF2-40B4-BE49-F238E27FC236}">
                <a16:creationId xmlns:a16="http://schemas.microsoft.com/office/drawing/2014/main" id="{52AA895E-D62F-F3A5-8A6D-B94C17B255B0}"/>
              </a:ext>
            </a:extLst>
          </p:cNvPr>
          <p:cNvSpPr/>
          <p:nvPr/>
        </p:nvSpPr>
        <p:spPr>
          <a:xfrm>
            <a:off x="5912312" y="1457894"/>
            <a:ext cx="415538" cy="225449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3" name="Arrow: Right 102">
            <a:extLst>
              <a:ext uri="{FF2B5EF4-FFF2-40B4-BE49-F238E27FC236}">
                <a16:creationId xmlns:a16="http://schemas.microsoft.com/office/drawing/2014/main" id="{31304E7A-8015-F5D3-8A35-0E96417716AE}"/>
              </a:ext>
            </a:extLst>
          </p:cNvPr>
          <p:cNvSpPr/>
          <p:nvPr/>
        </p:nvSpPr>
        <p:spPr>
          <a:xfrm>
            <a:off x="9042848" y="4013257"/>
            <a:ext cx="239176" cy="228205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5" name="Arrow: Right 104">
            <a:extLst>
              <a:ext uri="{FF2B5EF4-FFF2-40B4-BE49-F238E27FC236}">
                <a16:creationId xmlns:a16="http://schemas.microsoft.com/office/drawing/2014/main" id="{57F20356-0781-3D75-9140-9E0D8F420A7B}"/>
              </a:ext>
            </a:extLst>
          </p:cNvPr>
          <p:cNvSpPr/>
          <p:nvPr/>
        </p:nvSpPr>
        <p:spPr>
          <a:xfrm>
            <a:off x="9078485" y="3141573"/>
            <a:ext cx="239176" cy="228205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7" name="Arrow: Right 106">
            <a:extLst>
              <a:ext uri="{FF2B5EF4-FFF2-40B4-BE49-F238E27FC236}">
                <a16:creationId xmlns:a16="http://schemas.microsoft.com/office/drawing/2014/main" id="{E6EF2E2F-B1A4-C28E-E8E5-2CA230C5E7C5}"/>
              </a:ext>
            </a:extLst>
          </p:cNvPr>
          <p:cNvSpPr/>
          <p:nvPr/>
        </p:nvSpPr>
        <p:spPr>
          <a:xfrm>
            <a:off x="2814172" y="3887068"/>
            <a:ext cx="415538" cy="225449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9" name="Arrow: Right 108">
            <a:extLst>
              <a:ext uri="{FF2B5EF4-FFF2-40B4-BE49-F238E27FC236}">
                <a16:creationId xmlns:a16="http://schemas.microsoft.com/office/drawing/2014/main" id="{150DE998-A254-B1EF-B3FE-1A3886760A18}"/>
              </a:ext>
            </a:extLst>
          </p:cNvPr>
          <p:cNvSpPr/>
          <p:nvPr/>
        </p:nvSpPr>
        <p:spPr>
          <a:xfrm>
            <a:off x="5912312" y="3927000"/>
            <a:ext cx="415538" cy="225449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11" name="Connector: Curved 110">
            <a:extLst>
              <a:ext uri="{FF2B5EF4-FFF2-40B4-BE49-F238E27FC236}">
                <a16:creationId xmlns:a16="http://schemas.microsoft.com/office/drawing/2014/main" id="{C3466949-6496-4003-2B6B-B43F25FCF105}"/>
              </a:ext>
            </a:extLst>
          </p:cNvPr>
          <p:cNvCxnSpPr>
            <a:cxnSpLocks/>
            <a:stCxn id="40" idx="2"/>
            <a:endCxn id="44" idx="2"/>
          </p:cNvCxnSpPr>
          <p:nvPr/>
        </p:nvCxnSpPr>
        <p:spPr>
          <a:xfrm rot="5400000">
            <a:off x="3003471" y="4576042"/>
            <a:ext cx="118683" cy="2965068"/>
          </a:xfrm>
          <a:prstGeom prst="curvedConnector3">
            <a:avLst>
              <a:gd name="adj1" fmla="val 292614"/>
            </a:avLst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9" name="Connector: Curved 118">
            <a:extLst>
              <a:ext uri="{FF2B5EF4-FFF2-40B4-BE49-F238E27FC236}">
                <a16:creationId xmlns:a16="http://schemas.microsoft.com/office/drawing/2014/main" id="{53599E6C-DCFE-837B-9208-2C8D35095DF0}"/>
              </a:ext>
            </a:extLst>
          </p:cNvPr>
          <p:cNvCxnSpPr>
            <a:cxnSpLocks/>
            <a:stCxn id="36" idx="2"/>
          </p:cNvCxnSpPr>
          <p:nvPr/>
        </p:nvCxnSpPr>
        <p:spPr>
          <a:xfrm rot="5400000">
            <a:off x="6628121" y="4545274"/>
            <a:ext cx="222319" cy="1884899"/>
          </a:xfrm>
          <a:prstGeom prst="curvedConnector2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7" name="Arrow: Right 126">
            <a:extLst>
              <a:ext uri="{FF2B5EF4-FFF2-40B4-BE49-F238E27FC236}">
                <a16:creationId xmlns:a16="http://schemas.microsoft.com/office/drawing/2014/main" id="{98A5C606-0296-85B1-486C-6182FD2BFE43}"/>
              </a:ext>
            </a:extLst>
          </p:cNvPr>
          <p:cNvSpPr/>
          <p:nvPr/>
        </p:nvSpPr>
        <p:spPr>
          <a:xfrm>
            <a:off x="9053772" y="4875613"/>
            <a:ext cx="239176" cy="228205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748EE5-7A4E-59E3-61ED-07F7D09B207F}"/>
              </a:ext>
            </a:extLst>
          </p:cNvPr>
          <p:cNvSpPr/>
          <p:nvPr/>
        </p:nvSpPr>
        <p:spPr>
          <a:xfrm>
            <a:off x="0" y="4607135"/>
            <a:ext cx="12192000" cy="222863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56503E-6C62-AA98-C371-9512FCC32CF5}"/>
              </a:ext>
            </a:extLst>
          </p:cNvPr>
          <p:cNvSpPr/>
          <p:nvPr/>
        </p:nvSpPr>
        <p:spPr>
          <a:xfrm>
            <a:off x="407039" y="4495429"/>
            <a:ext cx="2407133" cy="60788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rgbClr val="FFFF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การตรวจสอบเวชระเบียน</a:t>
            </a:r>
          </a:p>
        </p:txBody>
      </p:sp>
    </p:spTree>
    <p:extLst>
      <p:ext uri="{BB962C8B-B14F-4D97-AF65-F5344CB8AC3E}">
        <p14:creationId xmlns:p14="http://schemas.microsoft.com/office/powerpoint/2010/main" val="2317522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806</Words>
  <Application>Microsoft Office PowerPoint</Application>
  <PresentationFormat>Widescreen</PresentationFormat>
  <Paragraphs>135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TH SarabunPSK</vt:lpstr>
      <vt:lpstr>Office Theme</vt:lpstr>
      <vt:lpstr> การจัดการธุรกรรมการเบิกจ่าย สิทธิข้าราชการกรุงเทพมหานคร</vt:lpstr>
      <vt:lpstr>ขั้นตอนการให้บริการของหน่วยบริการ </vt:lpstr>
      <vt:lpstr>การเข้ารับบริการและวิธีปฏิบัติ </vt:lpstr>
      <vt:lpstr>การเข้ารับบริการและวิธีปฏิบัติ </vt:lpstr>
      <vt:lpstr>โปรแกรมที่เกี่ยวข้องในการเบิกจ่าย</vt:lpstr>
      <vt:lpstr>ระยะเวลาการส่งข้อมูล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NHSO 027</dc:creator>
  <cp:lastModifiedBy>NHSO 022</cp:lastModifiedBy>
  <cp:revision>8</cp:revision>
  <dcterms:created xsi:type="dcterms:W3CDTF">2022-08-31T04:26:30Z</dcterms:created>
  <dcterms:modified xsi:type="dcterms:W3CDTF">2022-09-01T01:20:14Z</dcterms:modified>
</cp:coreProperties>
</file>