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7" r:id="rId2"/>
    <p:sldId id="1993219482" r:id="rId3"/>
    <p:sldId id="1439" r:id="rId4"/>
    <p:sldId id="1993219483" r:id="rId5"/>
    <p:sldId id="1993219484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E760"/>
    <a:srgbClr val="3EC4FD"/>
    <a:srgbClr val="FFCCCC"/>
    <a:srgbClr val="AFD64E"/>
    <a:srgbClr val="8EE8FE"/>
    <a:srgbClr val="FFFFFF"/>
    <a:srgbClr val="FFCCFF"/>
    <a:srgbClr val="FF6699"/>
    <a:srgbClr val="0B79F8"/>
    <a:srgbClr val="0F8D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ไม่มีสไตล์, เส้นตาราง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5BE263C-DBD7-4A20-BB59-AAB30ACAA65A}" styleName="สไตล์สีปานกลาง 3 - เน้น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สไตล์สีปานกลาง 3 - เน้น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28" autoAdjust="0"/>
    <p:restoredTop sz="95256" autoAdjust="0"/>
  </p:normalViewPr>
  <p:slideViewPr>
    <p:cSldViewPr snapToGrid="0">
      <p:cViewPr varScale="1">
        <p:scale>
          <a:sx n="64" d="100"/>
          <a:sy n="64" d="100"/>
        </p:scale>
        <p:origin x="822" y="-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29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59230B0E-39ED-45EA-AD95-669D0616B3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A82B798-201A-4B14-B1F0-6A660C5C72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E2F5857-B39B-4284-A086-C6DE2719C94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E3EF34-7656-4396-AEBE-2B554E5E93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8782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49F08-9100-4AF5-BC0A-FC6A093BE3CC}" type="datetimeFigureOut">
              <a:rPr lang="ko-KR" altLang="en-US" smtClean="0"/>
              <a:t>2022-08-16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8FC7D2-309F-4B1D-AF63-DB3D4B5448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7933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8FC7D2-309F-4B1D-AF63-DB3D4B544859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8309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8FC7D2-309F-4B1D-AF63-DB3D4B544859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793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8FC7D2-309F-4B1D-AF63-DB3D4B544859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033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8FC7D2-309F-4B1D-AF63-DB3D4B544859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1156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8FC7D2-309F-4B1D-AF63-DB3D4B544859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7363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PTM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0222388-ACFB-4C7D-92F6-B808C17D7B0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056E3502-BEF5-479F-A4E9-78E67D6296D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284422" cy="2298469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BD444253-D2D5-427C-831F-D35A3AADA63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636" y="5607282"/>
            <a:ext cx="4918364" cy="1250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4878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0222388-ACFB-4C7D-92F6-B808C17D7B0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1658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PTMON cus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A0AA798-D794-425E-BA64-2DD060502271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2780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0222388-ACFB-4C7D-92F6-B808C17D7B0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B528C54-394C-45F0-A77E-8837626AA31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22861" cy="922713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752F7652-7497-412B-98E9-9248BC8C372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658" y="6391534"/>
            <a:ext cx="1834342" cy="466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4827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0222388-ACFB-4C7D-92F6-B808C17D7B0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B528C54-394C-45F0-A77E-8837626AA31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22861" cy="922713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752F7652-7497-412B-98E9-9248BC8C372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658" y="6391534"/>
            <a:ext cx="1834342" cy="466465"/>
          </a:xfrm>
          <a:prstGeom prst="rect">
            <a:avLst/>
          </a:prstGeom>
        </p:spPr>
      </p:pic>
      <p:sp>
        <p:nvSpPr>
          <p:cNvPr id="6" name="그림 개체 틀 4">
            <a:extLst>
              <a:ext uri="{FF2B5EF4-FFF2-40B4-BE49-F238E27FC236}">
                <a16:creationId xmlns:a16="http://schemas.microsoft.com/office/drawing/2014/main" id="{5B3DAD2F-E32D-4DC5-8835-18EA261EC1F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90075" y="1447800"/>
            <a:ext cx="3117850" cy="4610100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bIns="432000" anchor="b" anchorCtr="1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78603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0222388-ACFB-4C7D-92F6-B808C17D7B0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B528C54-394C-45F0-A77E-8837626AA31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22861" cy="922713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752F7652-7497-412B-98E9-9248BC8C372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658" y="6391534"/>
            <a:ext cx="1834342" cy="466465"/>
          </a:xfrm>
          <a:prstGeom prst="rect">
            <a:avLst/>
          </a:prstGeom>
        </p:spPr>
      </p:pic>
      <p:sp>
        <p:nvSpPr>
          <p:cNvPr id="7" name="그림 개체 틀 2">
            <a:extLst>
              <a:ext uri="{FF2B5EF4-FFF2-40B4-BE49-F238E27FC236}">
                <a16:creationId xmlns:a16="http://schemas.microsoft.com/office/drawing/2014/main" id="{586CCFD9-CEF1-4845-8053-9EA81D36092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422400" y="2122712"/>
            <a:ext cx="1801813" cy="1801813"/>
          </a:xfrm>
          <a:prstGeom prst="ellipse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anchor="b" anchorCtr="1"/>
          <a:lstStyle>
            <a:lvl1pPr marL="228600" marR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ko-KR" altLang="en-US" sz="11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  <p:sp>
        <p:nvSpPr>
          <p:cNvPr id="9" name="그림 개체 틀 2">
            <a:extLst>
              <a:ext uri="{FF2B5EF4-FFF2-40B4-BE49-F238E27FC236}">
                <a16:creationId xmlns:a16="http://schemas.microsoft.com/office/drawing/2014/main" id="{177BDAE5-8EE3-44E6-855F-19B388898EE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422400" y="4370387"/>
            <a:ext cx="1801813" cy="1801813"/>
          </a:xfrm>
          <a:prstGeom prst="ellipse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anchor="b" anchorCtr="1"/>
          <a:lstStyle>
            <a:lvl1pPr marL="228600" marR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ko-KR" altLang="en-US" sz="11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  <p:sp>
        <p:nvSpPr>
          <p:cNvPr id="10" name="그림 개체 틀 2">
            <a:extLst>
              <a:ext uri="{FF2B5EF4-FFF2-40B4-BE49-F238E27FC236}">
                <a16:creationId xmlns:a16="http://schemas.microsoft.com/office/drawing/2014/main" id="{FDDE28C5-FC16-40E7-A1DE-923050051B6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413500" y="2122712"/>
            <a:ext cx="1801813" cy="1801813"/>
          </a:xfrm>
          <a:prstGeom prst="ellipse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anchor="b" anchorCtr="1"/>
          <a:lstStyle>
            <a:lvl1pPr marL="228600" marR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ko-KR" altLang="en-US" sz="11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  <p:sp>
        <p:nvSpPr>
          <p:cNvPr id="12" name="그림 개체 틀 2">
            <a:extLst>
              <a:ext uri="{FF2B5EF4-FFF2-40B4-BE49-F238E27FC236}">
                <a16:creationId xmlns:a16="http://schemas.microsoft.com/office/drawing/2014/main" id="{754A1323-18B1-4CA4-9D77-AC50F0BA4594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413500" y="4370387"/>
            <a:ext cx="1801813" cy="1801813"/>
          </a:xfrm>
          <a:prstGeom prst="ellipse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anchor="b" anchorCtr="1"/>
          <a:lstStyle>
            <a:lvl1pPr marL="228600" marR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ko-KR" altLang="en-US" sz="11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981896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0222388-ACFB-4C7D-92F6-B808C17D7B0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B528C54-394C-45F0-A77E-8837626AA31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22861" cy="922713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752F7652-7497-412B-98E9-9248BC8C372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658" y="6391534"/>
            <a:ext cx="1834342" cy="466465"/>
          </a:xfrm>
          <a:prstGeom prst="rect">
            <a:avLst/>
          </a:prstGeom>
        </p:spPr>
      </p:pic>
      <p:sp>
        <p:nvSpPr>
          <p:cNvPr id="6" name="그림 개체 틀 4">
            <a:extLst>
              <a:ext uri="{FF2B5EF4-FFF2-40B4-BE49-F238E27FC236}">
                <a16:creationId xmlns:a16="http://schemas.microsoft.com/office/drawing/2014/main" id="{5B3DAD2F-E32D-4DC5-8835-18EA261EC1F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78108" y="1830354"/>
            <a:ext cx="4857162" cy="2247122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bIns="432000" anchor="b" anchorCtr="1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405106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0222388-ACFB-4C7D-92F6-B808C17D7B0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B528C54-394C-45F0-A77E-8837626AA31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22861" cy="922713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752F7652-7497-412B-98E9-9248BC8C372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658" y="6391534"/>
            <a:ext cx="1834342" cy="466465"/>
          </a:xfrm>
          <a:prstGeom prst="rect">
            <a:avLst/>
          </a:prstGeom>
        </p:spPr>
      </p:pic>
      <p:sp>
        <p:nvSpPr>
          <p:cNvPr id="7" name="그림 개체 틀 2">
            <a:extLst>
              <a:ext uri="{FF2B5EF4-FFF2-40B4-BE49-F238E27FC236}">
                <a16:creationId xmlns:a16="http://schemas.microsoft.com/office/drawing/2014/main" id="{586CCFD9-CEF1-4845-8053-9EA81D36092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143000" y="1995712"/>
            <a:ext cx="1801813" cy="1801813"/>
          </a:xfrm>
          <a:prstGeom prst="ellipse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anchor="b" anchorCtr="1"/>
          <a:lstStyle>
            <a:lvl1pPr marL="228600" marR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ko-KR" altLang="en-US" sz="11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  <p:sp>
        <p:nvSpPr>
          <p:cNvPr id="13" name="그림 개체 틀 2">
            <a:extLst>
              <a:ext uri="{FF2B5EF4-FFF2-40B4-BE49-F238E27FC236}">
                <a16:creationId xmlns:a16="http://schemas.microsoft.com/office/drawing/2014/main" id="{9734FFA5-8D60-499A-A164-F52ED6066A8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845423" y="1995712"/>
            <a:ext cx="1801813" cy="1801813"/>
          </a:xfrm>
          <a:prstGeom prst="ellipse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anchor="b" anchorCtr="1"/>
          <a:lstStyle>
            <a:lvl1pPr marL="228600" marR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ko-KR" altLang="en-US" sz="11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  <p:sp>
        <p:nvSpPr>
          <p:cNvPr id="14" name="그림 개체 틀 2">
            <a:extLst>
              <a:ext uri="{FF2B5EF4-FFF2-40B4-BE49-F238E27FC236}">
                <a16:creationId xmlns:a16="http://schemas.microsoft.com/office/drawing/2014/main" id="{67400495-A817-4EF2-9808-55CF51685198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544766" y="1995712"/>
            <a:ext cx="1801813" cy="1801813"/>
          </a:xfrm>
          <a:prstGeom prst="ellipse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anchor="b" anchorCtr="1"/>
          <a:lstStyle>
            <a:lvl1pPr marL="228600" marR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ko-KR" altLang="en-US" sz="11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  <p:sp>
        <p:nvSpPr>
          <p:cNvPr id="15" name="그림 개체 틀 2">
            <a:extLst>
              <a:ext uri="{FF2B5EF4-FFF2-40B4-BE49-F238E27FC236}">
                <a16:creationId xmlns:a16="http://schemas.microsoft.com/office/drawing/2014/main" id="{2AAB56EE-6B83-4856-A7B6-C7FC54ACFE3E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9247187" y="1995712"/>
            <a:ext cx="1801813" cy="1801813"/>
          </a:xfrm>
          <a:prstGeom prst="ellipse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anchor="b" anchorCtr="1"/>
          <a:lstStyle>
            <a:lvl1pPr marL="228600" marR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ko-KR" altLang="en-US" sz="11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005313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0222388-ACFB-4C7D-92F6-B808C17D7B0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B528C54-394C-45F0-A77E-8837626AA31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22861" cy="922713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752F7652-7497-412B-98E9-9248BC8C372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658" y="6391534"/>
            <a:ext cx="1834342" cy="466465"/>
          </a:xfrm>
          <a:prstGeom prst="rect">
            <a:avLst/>
          </a:prstGeom>
        </p:spPr>
      </p:pic>
      <p:sp>
        <p:nvSpPr>
          <p:cNvPr id="10" name="그림 개체 틀 4">
            <a:extLst>
              <a:ext uri="{FF2B5EF4-FFF2-40B4-BE49-F238E27FC236}">
                <a16:creationId xmlns:a16="http://schemas.microsoft.com/office/drawing/2014/main" id="{17060991-205B-4CCE-8644-685EAFC4548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44574" y="2241550"/>
            <a:ext cx="1895475" cy="3460750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anchor="b" anchorCtr="1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  <p:sp>
        <p:nvSpPr>
          <p:cNvPr id="12" name="그림 개체 틀 4">
            <a:extLst>
              <a:ext uri="{FF2B5EF4-FFF2-40B4-BE49-F238E27FC236}">
                <a16:creationId xmlns:a16="http://schemas.microsoft.com/office/drawing/2014/main" id="{F651B200-BEF7-4926-9C5E-D0902DB9302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697033" y="2241550"/>
            <a:ext cx="1895475" cy="3460750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anchor="b" anchorCtr="1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905650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0222388-ACFB-4C7D-92F6-B808C17D7B0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B528C54-394C-45F0-A77E-8837626AA31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22861" cy="922713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752F7652-7497-412B-98E9-9248BC8C372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658" y="6391534"/>
            <a:ext cx="1834342" cy="466465"/>
          </a:xfrm>
          <a:prstGeom prst="rect">
            <a:avLst/>
          </a:prstGeom>
        </p:spPr>
      </p:pic>
      <p:sp>
        <p:nvSpPr>
          <p:cNvPr id="6" name="그림 개체 틀 4">
            <a:extLst>
              <a:ext uri="{FF2B5EF4-FFF2-40B4-BE49-F238E27FC236}">
                <a16:creationId xmlns:a16="http://schemas.microsoft.com/office/drawing/2014/main" id="{E6019182-A115-4F94-9C60-8BC37875ED1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992982" y="2066925"/>
            <a:ext cx="5598318" cy="4035425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anchor="b" anchorCtr="1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237672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0222388-ACFB-4C7D-92F6-B808C17D7B0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B528C54-394C-45F0-A77E-8837626AA31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22861" cy="922713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752F7652-7497-412B-98E9-9248BC8C372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658" y="6391534"/>
            <a:ext cx="1834342" cy="466465"/>
          </a:xfrm>
          <a:prstGeom prst="rect">
            <a:avLst/>
          </a:prstGeom>
        </p:spPr>
      </p:pic>
      <p:sp>
        <p:nvSpPr>
          <p:cNvPr id="6" name="그림 개체 틀 4">
            <a:extLst>
              <a:ext uri="{FF2B5EF4-FFF2-40B4-BE49-F238E27FC236}">
                <a16:creationId xmlns:a16="http://schemas.microsoft.com/office/drawing/2014/main" id="{BBE9F8C3-42CB-41FB-AC0C-8ABE8EECBE4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909638" y="1809750"/>
            <a:ext cx="5517356" cy="3038475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anchor="b" anchorCtr="1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836361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319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687" r:id="rId10"/>
    <p:sldLayoutId id="2147483664" r:id="rId1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FFFBEE1-083C-4223-BD05-8B41B8C984F8}"/>
              </a:ext>
            </a:extLst>
          </p:cNvPr>
          <p:cNvSpPr txBox="1"/>
          <p:nvPr/>
        </p:nvSpPr>
        <p:spPr>
          <a:xfrm>
            <a:off x="0" y="2303484"/>
            <a:ext cx="1219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altLang="ko-KR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หลักเกณฑ์แนวทาง</a:t>
            </a:r>
          </a:p>
          <a:p>
            <a:pPr algn="ctr"/>
            <a:r>
              <a:rPr lang="th-TH" altLang="ko-KR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การเป็นหน่วยจัดบริการของระบบการดูแลผู้ป่วยใน</a:t>
            </a:r>
            <a:endParaRPr lang="ko-KR" altLang="en-US" sz="5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C8A174-3F01-422F-8DA6-6C520152C975}"/>
              </a:ext>
            </a:extLst>
          </p:cNvPr>
          <p:cNvSpPr txBox="1"/>
          <p:nvPr/>
        </p:nvSpPr>
        <p:spPr>
          <a:xfrm>
            <a:off x="2584405" y="4617807"/>
            <a:ext cx="9423919" cy="120032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th-TH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นายแพทย์ประสิทธิ์ชัย  มั่งจิตร</a:t>
            </a:r>
          </a:p>
          <a:p>
            <a:pPr algn="r"/>
            <a:r>
              <a:rPr lang="th-TH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รองผู้อำนวยการสำนักสนับสนุนระบบสุขภาพปฐมภูมิ</a:t>
            </a:r>
            <a:endParaRPr lang="en-US" altLang="ko-KR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E8C054-A4E4-4480-BA9D-F2574E1E0C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7561" y="543329"/>
            <a:ext cx="1436876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140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รูปภาพ 15">
            <a:extLst>
              <a:ext uri="{FF2B5EF4-FFF2-40B4-BE49-F238E27FC236}">
                <a16:creationId xmlns:a16="http://schemas.microsoft.com/office/drawing/2014/main" id="{934ECDA7-38FD-486D-975B-A3F06835DF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1696" y="96817"/>
            <a:ext cx="538829" cy="540000"/>
          </a:xfrm>
          <a:prstGeom prst="rect">
            <a:avLst/>
          </a:prstGeom>
        </p:spPr>
      </p:pic>
      <p:pic>
        <p:nvPicPr>
          <p:cNvPr id="17" name="รูปภาพ 16">
            <a:extLst>
              <a:ext uri="{FF2B5EF4-FFF2-40B4-BE49-F238E27FC236}">
                <a16:creationId xmlns:a16="http://schemas.microsoft.com/office/drawing/2014/main" id="{70645D3A-A72F-45CA-A1F6-BAFC2C6BD4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0525" y="96817"/>
            <a:ext cx="702857" cy="540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DE6A0C1-E2DE-4E60-A90D-0A8384ADA146}"/>
              </a:ext>
            </a:extLst>
          </p:cNvPr>
          <p:cNvSpPr txBox="1"/>
          <p:nvPr/>
        </p:nvSpPr>
        <p:spPr>
          <a:xfrm>
            <a:off x="6390109" y="1578290"/>
            <a:ext cx="419217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th-TH" sz="4000" b="1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จังหวัดละ </a:t>
            </a:r>
            <a:r>
              <a:rPr lang="en-US" sz="4000" b="1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1</a:t>
            </a:r>
            <a:r>
              <a:rPr lang="th-TH" sz="4000" b="1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 อำเภอ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0F81A37-3FC3-458D-AA34-E80D0DDBEA0E}"/>
              </a:ext>
            </a:extLst>
          </p:cNvPr>
          <p:cNvSpPr txBox="1"/>
          <p:nvPr/>
        </p:nvSpPr>
        <p:spPr>
          <a:xfrm>
            <a:off x="933156" y="3468043"/>
            <a:ext cx="10325687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th-TH" sz="4000" b="1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ความพร้อมในการดำเนินงานของ รพ.แม่ข่าย </a:t>
            </a:r>
            <a:br>
              <a:rPr lang="th-TH" sz="4000" b="1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</a:br>
            <a:r>
              <a:rPr lang="th-TH" sz="4000" b="1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เช่น บุคลากร ระบบการรายงาน หรือติดตาม เป็นต้น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th-TH" sz="2000" b="1" dirty="0">
              <a:effectLst/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th-TH" sz="4000" b="1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หน่วยบริการปฐมภูมิและเครือข่ายหน่วยบริการปฐมภูมิ</a:t>
            </a:r>
            <a:br>
              <a:rPr lang="th-TH" sz="4000" b="1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</a:br>
            <a:r>
              <a:rPr lang="th-TH" sz="4000" b="1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ต้องขึ้นทะเบียน ตาม พรบ.ระบบสุขภาพปฐมภูมิ</a:t>
            </a:r>
            <a:endParaRPr lang="en-US" sz="4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A123540-5CE4-4724-980B-0A7EA558AEDB}"/>
              </a:ext>
            </a:extLst>
          </p:cNvPr>
          <p:cNvSpPr txBox="1">
            <a:spLocks/>
          </p:cNvSpPr>
          <p:nvPr/>
        </p:nvSpPr>
        <p:spPr>
          <a:xfrm>
            <a:off x="6183014" y="315592"/>
            <a:ext cx="4399267" cy="1024599"/>
          </a:xfrm>
          <a:prstGeom prst="rect">
            <a:avLst/>
          </a:prstGeom>
          <a:solidFill>
            <a:srgbClr val="FFCCC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h-TH" sz="4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เป้าหมายพื้นที่นำร่อง</a:t>
            </a:r>
            <a:endParaRPr lang="en-US" sz="48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BE137F2-0E5F-490F-B7FE-02494DC9E5E5}"/>
              </a:ext>
            </a:extLst>
          </p:cNvPr>
          <p:cNvSpPr txBox="1">
            <a:spLocks/>
          </p:cNvSpPr>
          <p:nvPr/>
        </p:nvSpPr>
        <p:spPr>
          <a:xfrm>
            <a:off x="442556" y="2365359"/>
            <a:ext cx="7517221" cy="1024599"/>
          </a:xfrm>
          <a:prstGeom prst="rect">
            <a:avLst/>
          </a:prstGeom>
          <a:solidFill>
            <a:srgbClr val="FFCCC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h-TH" sz="4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หลักเกณฑ์ในการคัดเลือกพื้นที่นำร่อง</a:t>
            </a:r>
            <a:endParaRPr lang="en-US" sz="4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522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รูปภาพ 15">
            <a:extLst>
              <a:ext uri="{FF2B5EF4-FFF2-40B4-BE49-F238E27FC236}">
                <a16:creationId xmlns:a16="http://schemas.microsoft.com/office/drawing/2014/main" id="{934ECDA7-38FD-486D-975B-A3F06835DF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1696" y="96817"/>
            <a:ext cx="538829" cy="540000"/>
          </a:xfrm>
          <a:prstGeom prst="rect">
            <a:avLst/>
          </a:prstGeom>
        </p:spPr>
      </p:pic>
      <p:pic>
        <p:nvPicPr>
          <p:cNvPr id="17" name="รูปภาพ 16">
            <a:extLst>
              <a:ext uri="{FF2B5EF4-FFF2-40B4-BE49-F238E27FC236}">
                <a16:creationId xmlns:a16="http://schemas.microsoft.com/office/drawing/2014/main" id="{70645D3A-A72F-45CA-A1F6-BAFC2C6BD4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0525" y="96817"/>
            <a:ext cx="702857" cy="540000"/>
          </a:xfrm>
          <a:prstGeom prst="rect">
            <a:avLst/>
          </a:prstGeom>
        </p:spPr>
      </p:pic>
      <p:sp>
        <p:nvSpPr>
          <p:cNvPr id="6" name="Flowchart: Alternate Process 9">
            <a:extLst>
              <a:ext uri="{FF2B5EF4-FFF2-40B4-BE49-F238E27FC236}">
                <a16:creationId xmlns:a16="http://schemas.microsoft.com/office/drawing/2014/main" id="{3E54ADC1-E55F-4E35-B926-5A8BEB868436}"/>
              </a:ext>
            </a:extLst>
          </p:cNvPr>
          <p:cNvSpPr/>
          <p:nvPr/>
        </p:nvSpPr>
        <p:spPr>
          <a:xfrm>
            <a:off x="150400" y="2858999"/>
            <a:ext cx="2163404" cy="180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จังหวัดที่ประสงค์</a:t>
            </a:r>
          </a:p>
          <a:p>
            <a:pPr algn="ctr"/>
            <a:r>
              <a:rPr 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เข้าร่วมดำเนินงาน จำนวน 69 จังหวัด</a:t>
            </a:r>
          </a:p>
          <a:p>
            <a:pPr algn="ctr"/>
            <a:r>
              <a:rPr 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(77 อำเภอ)</a:t>
            </a:r>
          </a:p>
        </p:txBody>
      </p:sp>
      <p:graphicFrame>
        <p:nvGraphicFramePr>
          <p:cNvPr id="8" name="Table 12">
            <a:extLst>
              <a:ext uri="{FF2B5EF4-FFF2-40B4-BE49-F238E27FC236}">
                <a16:creationId xmlns:a16="http://schemas.microsoft.com/office/drawing/2014/main" id="{F53F4538-2003-4880-A33B-9C851737F9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201000"/>
              </p:ext>
            </p:extLst>
          </p:nvPr>
        </p:nvGraphicFramePr>
        <p:xfrm>
          <a:off x="2672874" y="1427884"/>
          <a:ext cx="8893471" cy="4981658"/>
        </p:xfrm>
        <a:graphic>
          <a:graphicData uri="http://schemas.openxmlformats.org/drawingml/2006/table">
            <a:tbl>
              <a:tblPr firstRow="1" firstCol="1" bandRow="1">
                <a:tableStyleId>{85BE263C-DBD7-4A20-BB59-AAB30ACAA65A}</a:tableStyleId>
              </a:tblPr>
              <a:tblGrid>
                <a:gridCol w="1337516">
                  <a:extLst>
                    <a:ext uri="{9D8B030D-6E8A-4147-A177-3AD203B41FA5}">
                      <a16:colId xmlns:a16="http://schemas.microsoft.com/office/drawing/2014/main" val="1688008833"/>
                    </a:ext>
                  </a:extLst>
                </a:gridCol>
                <a:gridCol w="1775158">
                  <a:extLst>
                    <a:ext uri="{9D8B030D-6E8A-4147-A177-3AD203B41FA5}">
                      <a16:colId xmlns:a16="http://schemas.microsoft.com/office/drawing/2014/main" val="747905091"/>
                    </a:ext>
                  </a:extLst>
                </a:gridCol>
                <a:gridCol w="2070552">
                  <a:extLst>
                    <a:ext uri="{9D8B030D-6E8A-4147-A177-3AD203B41FA5}">
                      <a16:colId xmlns:a16="http://schemas.microsoft.com/office/drawing/2014/main" val="670038005"/>
                    </a:ext>
                  </a:extLst>
                </a:gridCol>
                <a:gridCol w="1417397">
                  <a:extLst>
                    <a:ext uri="{9D8B030D-6E8A-4147-A177-3AD203B41FA5}">
                      <a16:colId xmlns:a16="http://schemas.microsoft.com/office/drawing/2014/main" val="1807688980"/>
                    </a:ext>
                  </a:extLst>
                </a:gridCol>
                <a:gridCol w="2292848">
                  <a:extLst>
                    <a:ext uri="{9D8B030D-6E8A-4147-A177-3AD203B41FA5}">
                      <a16:colId xmlns:a16="http://schemas.microsoft.com/office/drawing/2014/main" val="1390150072"/>
                    </a:ext>
                  </a:extLst>
                </a:gridCol>
              </a:tblGrid>
              <a:tr h="6545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เขตสุขภาพ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จำนวนจังหวัดที่ส่ง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จำนวนจังหวัดที่ไม่ส่ง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จำนวนอำเภอ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จังหวัดที่ไม่ส่ง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58430095"/>
                  </a:ext>
                </a:extLst>
              </a:tr>
              <a:tr h="3279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แม่ฮ่องสอน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8781726"/>
                  </a:ext>
                </a:extLst>
              </a:tr>
              <a:tr h="3279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1526913"/>
                  </a:ext>
                </a:extLst>
              </a:tr>
              <a:tr h="3279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4714092"/>
                  </a:ext>
                </a:extLst>
              </a:tr>
              <a:tr h="3279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61090964"/>
                  </a:ext>
                </a:extLst>
              </a:tr>
              <a:tr h="3279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สมุทรสงคราม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สมุทรสาคร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4650124"/>
                  </a:ext>
                </a:extLst>
              </a:tr>
              <a:tr h="3279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สระแก้ว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7339404"/>
                  </a:ext>
                </a:extLst>
              </a:tr>
              <a:tr h="3279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9342845"/>
                  </a:ext>
                </a:extLst>
              </a:tr>
              <a:tr h="3279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0807673"/>
                  </a:ext>
                </a:extLst>
              </a:tr>
              <a:tr h="3279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ชัยภูมิ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2215725"/>
                  </a:ext>
                </a:extLst>
              </a:tr>
              <a:tr h="3279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0173716"/>
                  </a:ext>
                </a:extLst>
              </a:tr>
              <a:tr h="3279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พังงา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0290014"/>
                  </a:ext>
                </a:extLst>
              </a:tr>
              <a:tr h="3279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สตูล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0945887"/>
                  </a:ext>
                </a:extLst>
              </a:tr>
              <a:tr h="3279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69</a:t>
                      </a:r>
                      <a:endParaRPr lang="en-US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77</a:t>
                      </a:r>
                      <a:endParaRPr lang="en-US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460448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15D23BA-5BE1-4203-AADB-A36F97C339A8}"/>
              </a:ext>
            </a:extLst>
          </p:cNvPr>
          <p:cNvSpPr txBox="1"/>
          <p:nvPr/>
        </p:nvSpPr>
        <p:spPr>
          <a:xfrm>
            <a:off x="1721809" y="448458"/>
            <a:ext cx="8427030" cy="646331"/>
          </a:xfrm>
          <a:prstGeom prst="rect">
            <a:avLst/>
          </a:prstGeom>
          <a:solidFill>
            <a:srgbClr val="D9E760"/>
          </a:solidFill>
        </p:spPr>
        <p:txBody>
          <a:bodyPr wrap="square">
            <a:spAutoFit/>
          </a:bodyPr>
          <a:lstStyle/>
          <a:p>
            <a:pPr algn="ctr"/>
            <a:r>
              <a:rPr lang="th-TH" sz="3600" b="1" dirty="0"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สรุปผลการสำรวจ</a:t>
            </a:r>
            <a:r>
              <a:rPr lang="th-TH" sz="36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การดูแลแบบผู้ป่วยในที่บ้าน (</a:t>
            </a:r>
            <a:r>
              <a:rPr lang="en-US" sz="36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Home ward</a:t>
            </a:r>
            <a:r>
              <a:rPr lang="th-TH" sz="36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52626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CD406-56F2-4DE2-9280-306FCCB23E61}"/>
              </a:ext>
            </a:extLst>
          </p:cNvPr>
          <p:cNvSpPr txBox="1">
            <a:spLocks/>
          </p:cNvSpPr>
          <p:nvPr/>
        </p:nvSpPr>
        <p:spPr>
          <a:xfrm>
            <a:off x="4601381" y="321426"/>
            <a:ext cx="2989238" cy="80270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5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Time line</a:t>
            </a:r>
          </a:p>
        </p:txBody>
      </p:sp>
      <p:sp>
        <p:nvSpPr>
          <p:cNvPr id="4" name="Star: 7 Points 3">
            <a:extLst>
              <a:ext uri="{FF2B5EF4-FFF2-40B4-BE49-F238E27FC236}">
                <a16:creationId xmlns:a16="http://schemas.microsoft.com/office/drawing/2014/main" id="{F5FF2059-803C-4617-8149-6B2409745AFC}"/>
              </a:ext>
            </a:extLst>
          </p:cNvPr>
          <p:cNvSpPr/>
          <p:nvPr/>
        </p:nvSpPr>
        <p:spPr>
          <a:xfrm>
            <a:off x="348782" y="2499770"/>
            <a:ext cx="3200400" cy="2400300"/>
          </a:xfrm>
          <a:prstGeom prst="star7">
            <a:avLst/>
          </a:prstGeom>
          <a:solidFill>
            <a:schemeClr val="accent2">
              <a:lumMod val="60000"/>
              <a:lumOff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ctr"/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สำรวจพื้นที่เป้าหมาย</a:t>
            </a:r>
          </a:p>
        </p:txBody>
      </p:sp>
      <p:sp>
        <p:nvSpPr>
          <p:cNvPr id="5" name="Star: 7 Points 4">
            <a:extLst>
              <a:ext uri="{FF2B5EF4-FFF2-40B4-BE49-F238E27FC236}">
                <a16:creationId xmlns:a16="http://schemas.microsoft.com/office/drawing/2014/main" id="{641ED1CF-7702-4E60-B11A-B37C0F373C54}"/>
              </a:ext>
            </a:extLst>
          </p:cNvPr>
          <p:cNvSpPr/>
          <p:nvPr/>
        </p:nvSpPr>
        <p:spPr>
          <a:xfrm>
            <a:off x="4196882" y="2385470"/>
            <a:ext cx="3352800" cy="2590800"/>
          </a:xfrm>
          <a:prstGeom prst="star7">
            <a:avLst/>
          </a:prstGeom>
          <a:solidFill>
            <a:schemeClr val="accent4">
              <a:lumMod val="60000"/>
              <a:lumOff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ctr"/>
            <a:r>
              <a:rPr lang="th-TH" sz="3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ชี้แจง</a:t>
            </a:r>
          </a:p>
          <a:p>
            <a:pPr algn="ctr"/>
            <a:r>
              <a:rPr lang="th-TH" sz="3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หลักเกณฑ์ </a:t>
            </a:r>
          </a:p>
          <a:p>
            <a:pPr algn="ctr"/>
            <a:r>
              <a:rPr lang="th-TH" sz="3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แนวทาง</a:t>
            </a:r>
          </a:p>
          <a:p>
            <a:pPr algn="ctr"/>
            <a:r>
              <a:rPr lang="th-TH" sz="3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การดำเนินงาน</a:t>
            </a:r>
          </a:p>
        </p:txBody>
      </p:sp>
      <p:sp>
        <p:nvSpPr>
          <p:cNvPr id="6" name="Star: 7 Points 5">
            <a:extLst>
              <a:ext uri="{FF2B5EF4-FFF2-40B4-BE49-F238E27FC236}">
                <a16:creationId xmlns:a16="http://schemas.microsoft.com/office/drawing/2014/main" id="{E412EBA7-08F8-49DD-AAE7-366345F2640A}"/>
              </a:ext>
            </a:extLst>
          </p:cNvPr>
          <p:cNvSpPr/>
          <p:nvPr/>
        </p:nvSpPr>
        <p:spPr>
          <a:xfrm>
            <a:off x="8197382" y="2347371"/>
            <a:ext cx="3352799" cy="2590800"/>
          </a:xfrm>
          <a:prstGeom prst="star7">
            <a:avLst/>
          </a:prstGeom>
          <a:solidFill>
            <a:schemeClr val="accent6">
              <a:lumMod val="60000"/>
              <a:lumOff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ctr"/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ทบทวน/เพิ่มเติม</a:t>
            </a:r>
          </a:p>
          <a:p>
            <a:pPr algn="ctr"/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พื้นที่เป้าหมาย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2F16529-27C4-4A3D-B41C-9DE8B2B87EA8}"/>
              </a:ext>
            </a:extLst>
          </p:cNvPr>
          <p:cNvSpPr/>
          <p:nvPr/>
        </p:nvSpPr>
        <p:spPr>
          <a:xfrm>
            <a:off x="1206032" y="1286091"/>
            <a:ext cx="1485900" cy="11811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ctr"/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เดือน</a:t>
            </a:r>
          </a:p>
          <a:p>
            <a:pPr algn="ctr"/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พ.ค. 65</a:t>
            </a:r>
            <a:endParaRPr lang="en-US" sz="2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B0C0A82-A287-4C7C-88F9-0556517AD197}"/>
              </a:ext>
            </a:extLst>
          </p:cNvPr>
          <p:cNvSpPr/>
          <p:nvPr/>
        </p:nvSpPr>
        <p:spPr>
          <a:xfrm>
            <a:off x="5073182" y="1166271"/>
            <a:ext cx="1485900" cy="11811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ctr"/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17 ส.ค. 65</a:t>
            </a:r>
            <a:endParaRPr lang="en-US" sz="2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800FA91-B34C-4561-B552-5AE6054B0F1E}"/>
              </a:ext>
            </a:extLst>
          </p:cNvPr>
          <p:cNvSpPr/>
          <p:nvPr/>
        </p:nvSpPr>
        <p:spPr>
          <a:xfrm>
            <a:off x="9052580" y="1166271"/>
            <a:ext cx="1485900" cy="11811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ctr"/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เดือน</a:t>
            </a:r>
          </a:p>
          <a:p>
            <a:pPr algn="ctr"/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ส.ค. 65</a:t>
            </a:r>
            <a:endParaRPr lang="en-US" sz="2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A2CAD5B-3C8C-4929-BC8C-446329702AE5}"/>
              </a:ext>
            </a:extLst>
          </p:cNvPr>
          <p:cNvSpPr txBox="1"/>
          <p:nvPr/>
        </p:nvSpPr>
        <p:spPr>
          <a:xfrm>
            <a:off x="834558" y="5582467"/>
            <a:ext cx="10637185" cy="954107"/>
          </a:xfrm>
          <a:prstGeom prst="rect">
            <a:avLst/>
          </a:prstGeom>
          <a:ln w="120650" cmpd="thinThick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th-TH" sz="2800" dirty="0"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สสป.สธ. จะประสานพื้นที่ เพื่อทบทวน/เพิ่มเติม พื้นที่เป้าหมาย </a:t>
            </a:r>
            <a:r>
              <a:rPr lang="th-TH" sz="2800" b="1" u="sng" dirty="0"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ให้แล้วเสร็จภายในวันที่ 24 ส.ค. 65</a:t>
            </a:r>
          </a:p>
          <a:p>
            <a:pPr algn="ctr"/>
            <a:r>
              <a:rPr lang="th-TH" sz="2800" dirty="0"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เพื่อรวบรวมข้อมูลส่ง สปสช. ดำเนินงานต่อไป</a:t>
            </a:r>
          </a:p>
        </p:txBody>
      </p:sp>
    </p:spTree>
    <p:extLst>
      <p:ext uri="{BB962C8B-B14F-4D97-AF65-F5344CB8AC3E}">
        <p14:creationId xmlns:p14="http://schemas.microsoft.com/office/powerpoint/2010/main" val="2577478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0E4650E-411E-49D8-B9C8-37F31961D6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896" y="1586201"/>
            <a:ext cx="2736256" cy="2736256"/>
          </a:xfrm>
          <a:prstGeom prst="rect">
            <a:avLst/>
          </a:prstGeom>
        </p:spPr>
      </p:pic>
      <p:sp>
        <p:nvSpPr>
          <p:cNvPr id="4" name="Flowchart: Alternate Process 3">
            <a:extLst>
              <a:ext uri="{FF2B5EF4-FFF2-40B4-BE49-F238E27FC236}">
                <a16:creationId xmlns:a16="http://schemas.microsoft.com/office/drawing/2014/main" id="{77A724C7-A380-4704-AB76-668323A5F7C1}"/>
              </a:ext>
            </a:extLst>
          </p:cNvPr>
          <p:cNvSpPr/>
          <p:nvPr/>
        </p:nvSpPr>
        <p:spPr>
          <a:xfrm>
            <a:off x="1488475" y="554638"/>
            <a:ext cx="9848538" cy="959369"/>
          </a:xfrm>
          <a:prstGeom prst="flowChartAlternateProcess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en-US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Line  : </a:t>
            </a:r>
            <a:r>
              <a:rPr lang="th-TH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ผู้เกี่ยวข้องในการดำเนินการ </a:t>
            </a:r>
            <a:r>
              <a:rPr lang="en-US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Home Ward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4A1E67-2C20-448C-A425-1622D030E085}"/>
              </a:ext>
            </a:extLst>
          </p:cNvPr>
          <p:cNvSpPr txBox="1"/>
          <p:nvPr/>
        </p:nvSpPr>
        <p:spPr>
          <a:xfrm>
            <a:off x="3540174" y="4542594"/>
            <a:ext cx="5111645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h-TH" sz="3200" b="1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เบอร์ติดต่อ ผู้ประสานงาน</a:t>
            </a:r>
            <a:r>
              <a:rPr lang="en-US" sz="3200" b="1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 </a:t>
            </a:r>
            <a:r>
              <a:rPr lang="th-TH" sz="3200" b="1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สสป.สธ.</a:t>
            </a:r>
          </a:p>
          <a:p>
            <a:pPr algn="ctr"/>
            <a:r>
              <a:rPr lang="th-TH" sz="3200" b="1" dirty="0"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1. นางจารุณี  จันทร์เพชร</a:t>
            </a:r>
          </a:p>
          <a:p>
            <a:pPr algn="ctr"/>
            <a:r>
              <a:rPr lang="th-TH" sz="3200" b="1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2. นางสาวณัฐพร  ทรัพย์ดี  </a:t>
            </a:r>
          </a:p>
          <a:p>
            <a:pPr algn="ctr"/>
            <a:r>
              <a:rPr lang="th-TH" sz="3200" b="1" dirty="0"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02 590 1938</a:t>
            </a:r>
          </a:p>
        </p:txBody>
      </p:sp>
    </p:spTree>
    <p:extLst>
      <p:ext uri="{BB962C8B-B14F-4D97-AF65-F5344CB8AC3E}">
        <p14:creationId xmlns:p14="http://schemas.microsoft.com/office/powerpoint/2010/main" val="1922307434"/>
      </p:ext>
    </p:extLst>
  </p:cSld>
  <p:clrMapOvr>
    <a:masterClrMapping/>
  </p:clrMapOvr>
</p:sld>
</file>

<file path=ppt/theme/theme1.xml><?xml version="1.0" encoding="utf-8"?>
<a:theme xmlns:a="http://schemas.openxmlformats.org/drawingml/2006/main" name="PPTMON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AC15"/>
        </a:solidFill>
        <a:ln w="9525" cap="flat">
          <a:noFill/>
          <a:prstDash val="solid"/>
          <a:miter/>
        </a:ln>
      </a:spPr>
      <a:bodyPr rtlCol="0" anchor="ctr"/>
      <a:lstStyle>
        <a:defPPr algn="l">
          <a:defRPr/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5580</TotalTime>
  <Words>274</Words>
  <Application>Microsoft Office PowerPoint</Application>
  <PresentationFormat>Widescreen</PresentationFormat>
  <Paragraphs>109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맑은 고딕</vt:lpstr>
      <vt:lpstr>Arial</vt:lpstr>
      <vt:lpstr>TH SarabunPSK</vt:lpstr>
      <vt:lpstr>PPTMON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5</dc:creator>
  <cp:lastModifiedBy>Admin</cp:lastModifiedBy>
  <cp:revision>398</cp:revision>
  <dcterms:created xsi:type="dcterms:W3CDTF">2019-04-06T05:20:47Z</dcterms:created>
  <dcterms:modified xsi:type="dcterms:W3CDTF">2022-08-16T10:40:36Z</dcterms:modified>
</cp:coreProperties>
</file>