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686" r:id="rId2"/>
    <p:sldId id="487" r:id="rId3"/>
    <p:sldId id="664" r:id="rId4"/>
    <p:sldId id="637" r:id="rId5"/>
    <p:sldId id="423" r:id="rId6"/>
    <p:sldId id="665" r:id="rId7"/>
    <p:sldId id="669" r:id="rId8"/>
    <p:sldId id="638" r:id="rId9"/>
    <p:sldId id="642" r:id="rId10"/>
    <p:sldId id="687" r:id="rId11"/>
    <p:sldId id="668" r:id="rId12"/>
    <p:sldId id="645" r:id="rId13"/>
    <p:sldId id="643" r:id="rId14"/>
    <p:sldId id="648" r:id="rId15"/>
    <p:sldId id="646" r:id="rId16"/>
    <p:sldId id="649" r:id="rId17"/>
    <p:sldId id="416" r:id="rId18"/>
  </p:sldIdLst>
  <p:sldSz cx="12192000" cy="6858000"/>
  <p:notesSz cx="7102475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0000CC"/>
    <a:srgbClr val="99FF66"/>
    <a:srgbClr val="0094C8"/>
    <a:srgbClr val="CC3300"/>
    <a:srgbClr val="008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2" autoAdjust="0"/>
    <p:restoredTop sz="86642" autoAdjust="0"/>
  </p:normalViewPr>
  <p:slideViewPr>
    <p:cSldViewPr>
      <p:cViewPr varScale="1">
        <p:scale>
          <a:sx n="62" d="100"/>
          <a:sy n="62" d="100"/>
        </p:scale>
        <p:origin x="1134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18D35A44-61D9-4D46-A8BE-F0EEF34004F7}" type="datetimeFigureOut">
              <a:rPr lang="th-TH" smtClean="0"/>
              <a:pPr/>
              <a:t>12/05/64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8AA90FF7-0D7C-49E9-8564-300737019777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1489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778CF32C-7448-4458-8AD1-942E2BDF6AE2}" type="datetimeFigureOut">
              <a:rPr lang="en-US" smtClean="0"/>
              <a:pPr/>
              <a:t>5/12/2021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A809D196-A6EB-494F-A491-68CD7A373A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25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Special screening examination for other viral diseases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09D196-A6EB-494F-A491-68CD7A373A2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19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09D196-A6EB-494F-A491-68CD7A373A2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02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9D196-A6EB-494F-A491-68CD7A373A2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85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9D196-A6EB-494F-A491-68CD7A373A2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55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template_ppt_nhso0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700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422775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F4B8C-2488-48C3-B7B4-932B1770876A}" type="datetimeFigureOut">
              <a:rPr lang="en-US"/>
              <a:pPr>
                <a:defRPr/>
              </a:pPr>
              <a:t>5/12/2021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7BB8E-CE6D-4DA0-A638-A26B47A8E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0BEB3-0351-474A-A562-0DCE7DC9DDDB}" type="datetimeFigureOut">
              <a:rPr lang="en-US"/>
              <a:pPr>
                <a:defRPr/>
              </a:pPr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322A5-05D7-4C39-82BB-DD95D2702D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F8167-6FC7-4548-A5B2-259B379C3285}" type="datetimeFigureOut">
              <a:rPr lang="en-US"/>
              <a:pPr>
                <a:defRPr/>
              </a:pPr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C4CB4-EA83-4F75-B338-80C501D5D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2AB24-F5D7-4B62-AEEB-8746D3163E0D}" type="datetimeFigureOut">
              <a:rPr lang="en-US"/>
              <a:pPr>
                <a:defRPr/>
              </a:pPr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BB55F-C8F3-47EF-AAC8-704FB929F4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BA4E9-6BAD-4DE3-A1F2-399378D9932B}" type="datetimeFigureOut">
              <a:rPr lang="en-US"/>
              <a:pPr>
                <a:defRPr/>
              </a:pPr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C14A5-BDEF-4131-BC3A-120830F67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4CD6F-600A-4DA4-95AE-DFC68945EFC3}" type="datetimeFigureOut">
              <a:rPr lang="en-US"/>
              <a:pPr>
                <a:defRPr/>
              </a:pPr>
              <a:t>5/12/2021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34E75-83C1-44B0-9185-41F2804CE3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357AB-7A08-48AB-B4FF-EBCBD92CEA4A}" type="datetimeFigureOut">
              <a:rPr lang="en-US"/>
              <a:pPr>
                <a:defRPr/>
              </a:pPr>
              <a:t>5/12/2021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F1A18-FE31-410B-BD03-B9DF89B727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A7A26-B277-42E7-8374-DAB9D84EF48B}" type="datetimeFigureOut">
              <a:rPr lang="en-US"/>
              <a:pPr>
                <a:defRPr/>
              </a:pPr>
              <a:t>5/12/2021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A0F0B-79BE-402F-8C0F-4CD890620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C447C-9F80-443E-9E00-1C1D92198288}" type="datetimeFigureOut">
              <a:rPr lang="en-US"/>
              <a:pPr>
                <a:defRPr/>
              </a:pPr>
              <a:t>5/12/2021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6DC54-6150-43F3-A4BA-E46942E0D5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27D48-B341-454B-B582-C958D8C204E5}" type="datetimeFigureOut">
              <a:rPr lang="en-US"/>
              <a:pPr>
                <a:defRPr/>
              </a:pPr>
              <a:t>5/12/2021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E33A2-26B8-4139-BB37-7EF7980A52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68611-586B-4BA5-9E08-F05F82B04838}" type="datetimeFigureOut">
              <a:rPr lang="en-US"/>
              <a:pPr>
                <a:defRPr/>
              </a:pPr>
              <a:t>5/12/2021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7C7D7-AACB-4691-A2BE-21205B8D9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074511-2105-4303-9BE7-80EA6E76DD96}" type="datetimeFigureOut">
              <a:rPr lang="en-US"/>
              <a:pPr>
                <a:defRPr/>
              </a:pPr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3C4364-C417-4D2F-9E80-F5C0C6DC62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6" descr="template_ppt_nhso02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claim.nhso.go.th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38ED0-A877-4D45-ACED-04AEB21F81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2693987"/>
            <a:ext cx="10363200" cy="1470025"/>
          </a:xfrm>
        </p:spPr>
        <p:txBody>
          <a:bodyPr/>
          <a:lstStyle/>
          <a:p>
            <a:r>
              <a:rPr lang="th-TH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การบันทึกเบิกกรณี </a:t>
            </a:r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COVID</a:t>
            </a:r>
            <a:endParaRPr lang="th-TH" sz="8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883EBE-5E3E-411A-86B5-4F6937C5FE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4343400"/>
            <a:ext cx="9067800" cy="1752600"/>
          </a:xfrm>
        </p:spPr>
        <p:txBody>
          <a:bodyPr/>
          <a:lstStyle/>
          <a:p>
            <a:r>
              <a:rPr lang="th-TH" sz="4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กรณีแรงงานต่างด้าว สิทธิประกันสังคม</a:t>
            </a:r>
          </a:p>
        </p:txBody>
      </p:sp>
    </p:spTree>
    <p:extLst>
      <p:ext uri="{BB962C8B-B14F-4D97-AF65-F5344CB8AC3E}">
        <p14:creationId xmlns:p14="http://schemas.microsoft.com/office/powerpoint/2010/main" val="819879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B1CEC29-CF45-4EA4-B495-98A0FD3D6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73653"/>
            <a:ext cx="10972800" cy="1143000"/>
          </a:xfrm>
        </p:spPr>
        <p:txBody>
          <a:bodyPr/>
          <a:lstStyle/>
          <a:p>
            <a:r>
              <a:rPr lang="th-TH" sz="6600" b="1" kern="140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การบันทึกหน้า </a:t>
            </a:r>
            <a:r>
              <a:rPr lang="en-US" sz="6600" b="1" kern="1400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F7</a:t>
            </a:r>
            <a:r>
              <a:rPr lang="th-TH" sz="6600" b="1" kern="1400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ค่ารักษาพยาบาล</a:t>
            </a:r>
            <a:endParaRPr lang="th-TH" sz="6600" dirty="0"/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137750A1-A9FA-4914-B177-6B7F8AE41E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007367"/>
              </p:ext>
            </p:extLst>
          </p:nvPr>
        </p:nvGraphicFramePr>
        <p:xfrm>
          <a:off x="609599" y="1718299"/>
          <a:ext cx="1097280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1">
                  <a:extLst>
                    <a:ext uri="{9D8B030D-6E8A-4147-A177-3AD203B41FA5}">
                      <a16:colId xmlns:a16="http://schemas.microsoft.com/office/drawing/2014/main" val="3269127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494185892"/>
                    </a:ext>
                  </a:extLst>
                </a:gridCol>
                <a:gridCol w="2971799">
                  <a:extLst>
                    <a:ext uri="{9D8B030D-6E8A-4147-A177-3AD203B41FA5}">
                      <a16:colId xmlns:a16="http://schemas.microsoft.com/office/drawing/2014/main" val="3151076312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การตรวจทางห้องปฏิบัติการ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หน่วยที่สามารถดำเนินการได้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การให้บริการ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0442190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marL="0" indent="0" algn="l" fontAlgn="t">
                        <a:buFont typeface="+mj-lt"/>
                        <a:buNone/>
                      </a:pP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การตรวจด้วยวิธี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RT-PCR</a:t>
                      </a: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800" b="1" dirty="0">
                          <a:solidFill>
                            <a:srgbClr val="000000"/>
                          </a:solidFill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จากตัวอย่าง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nasopharyngeal swab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th-TH" sz="1800" b="1" dirty="0"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หน่วยขึ้นทะเบียนศักยภาพ </a:t>
                      </a:r>
                      <a:r>
                        <a:rPr lang="en-US" sz="1800" b="1" dirty="0"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LAB COVID(RT-PCR) </a:t>
                      </a:r>
                      <a:endParaRPr lang="th-TH" sz="1800" b="1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1. </a:t>
                      </a:r>
                      <a:r>
                        <a:rPr lang="th-TH" sz="1800" b="1" dirty="0"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ในหน่วยบริการ/สถานบริการ</a:t>
                      </a:r>
                      <a:br>
                        <a:rPr lang="th-TH" sz="1800" b="1" dirty="0"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</a:br>
                      <a:r>
                        <a:rPr lang="en-US" sz="1800" b="1" dirty="0"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2. </a:t>
                      </a:r>
                      <a:r>
                        <a:rPr lang="th-TH" sz="1800" b="1" dirty="0"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เชิงรุก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240227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E196243-95CE-407E-A686-27621F3092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227162"/>
              </p:ext>
            </p:extLst>
          </p:nvPr>
        </p:nvGraphicFramePr>
        <p:xfrm>
          <a:off x="267707" y="3567746"/>
          <a:ext cx="11656585" cy="195293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35910">
                  <a:extLst>
                    <a:ext uri="{9D8B030D-6E8A-4147-A177-3AD203B41FA5}">
                      <a16:colId xmlns:a16="http://schemas.microsoft.com/office/drawing/2014/main" val="694185812"/>
                    </a:ext>
                  </a:extLst>
                </a:gridCol>
                <a:gridCol w="665311">
                  <a:extLst>
                    <a:ext uri="{9D8B030D-6E8A-4147-A177-3AD203B41FA5}">
                      <a16:colId xmlns:a16="http://schemas.microsoft.com/office/drawing/2014/main" val="318533384"/>
                    </a:ext>
                  </a:extLst>
                </a:gridCol>
                <a:gridCol w="2658355">
                  <a:extLst>
                    <a:ext uri="{9D8B030D-6E8A-4147-A177-3AD203B41FA5}">
                      <a16:colId xmlns:a16="http://schemas.microsoft.com/office/drawing/2014/main" val="986011197"/>
                    </a:ext>
                  </a:extLst>
                </a:gridCol>
                <a:gridCol w="881858">
                  <a:extLst>
                    <a:ext uri="{9D8B030D-6E8A-4147-A177-3AD203B41FA5}">
                      <a16:colId xmlns:a16="http://schemas.microsoft.com/office/drawing/2014/main" val="1300883463"/>
                    </a:ext>
                  </a:extLst>
                </a:gridCol>
                <a:gridCol w="1148119">
                  <a:extLst>
                    <a:ext uri="{9D8B030D-6E8A-4147-A177-3AD203B41FA5}">
                      <a16:colId xmlns:a16="http://schemas.microsoft.com/office/drawing/2014/main" val="2506602453"/>
                    </a:ext>
                  </a:extLst>
                </a:gridCol>
                <a:gridCol w="1062917">
                  <a:extLst>
                    <a:ext uri="{9D8B030D-6E8A-4147-A177-3AD203B41FA5}">
                      <a16:colId xmlns:a16="http://schemas.microsoft.com/office/drawing/2014/main" val="649652509"/>
                    </a:ext>
                  </a:extLst>
                </a:gridCol>
                <a:gridCol w="1968205">
                  <a:extLst>
                    <a:ext uri="{9D8B030D-6E8A-4147-A177-3AD203B41FA5}">
                      <a16:colId xmlns:a16="http://schemas.microsoft.com/office/drawing/2014/main" val="2929076100"/>
                    </a:ext>
                  </a:extLst>
                </a:gridCol>
                <a:gridCol w="1635910">
                  <a:extLst>
                    <a:ext uri="{9D8B030D-6E8A-4147-A177-3AD203B41FA5}">
                      <a16:colId xmlns:a16="http://schemas.microsoft.com/office/drawing/2014/main" val="1163384477"/>
                    </a:ext>
                  </a:extLst>
                </a:gridCol>
              </a:tblGrid>
              <a:tr h="644352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การตรวจทางห้องปฏิบัติการ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รหัสเบิก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ชื่อ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ราคา 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วันที่เริ่มบริการ 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หมายเหตุ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การบันทึกข้อมูล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 แฟ้ม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7117154"/>
                  </a:ext>
                </a:extLst>
              </a:tr>
              <a:tr h="43619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การตรวจด้วยวิธี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RT-PCR 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จากตัวอย่าง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nasopharyngeal swab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COPUI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LAB RT-PCR (1)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1,600.00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 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มกราคม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คัดกรองทุกสิทธิ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หมวด 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แฟ้ม </a:t>
                      </a: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ADP </a:t>
                      </a:r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ฟิลด์ </a:t>
                      </a: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TYPE=15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82176660"/>
                  </a:ext>
                </a:extLst>
              </a:tr>
              <a:tr h="43619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045004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ค่าบริการสำหรับตรวจ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Lab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600.00 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 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มกราคม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คัดกรองทุกสิทธิ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หมวด บริการอื่นๆ ไม่จัดหมวด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แฟ้ม </a:t>
                      </a: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ADP </a:t>
                      </a:r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ฟิลด์ </a:t>
                      </a: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TYPE=3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37436723"/>
                  </a:ext>
                </a:extLst>
              </a:tr>
              <a:tr h="43619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045005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ค่าบริการเก็บ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Swab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100.00 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 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มกราคม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2564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คัดกรองทุกสิทธิ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หมวด บริการอื่นๆ ไม่จัดหมวด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แฟ้ม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ADP </a:t>
                      </a:r>
                      <a:r>
                        <a:rPr lang="th-TH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ฟิ</a:t>
                      </a: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ลด์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TYPE=3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8353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768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6AC09-02C1-439C-AEAF-45BAE4676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828800"/>
            <a:ext cx="10363200" cy="2514600"/>
          </a:xfrm>
          <a:solidFill>
            <a:srgbClr val="0094C8"/>
          </a:solidFill>
        </p:spPr>
        <p:txBody>
          <a:bodyPr/>
          <a:lstStyle/>
          <a:p>
            <a:pPr algn="ctr"/>
            <a:r>
              <a:rPr lang="th-TH" sz="6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การตรวจด้วยวิธี </a:t>
            </a:r>
            <a:r>
              <a:rPr lang="en-US" sz="6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RT-PCR </a:t>
            </a:r>
            <a:br>
              <a:rPr lang="th-TH" sz="6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6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จากตัวอย่าง </a:t>
            </a:r>
            <a:r>
              <a:rPr lang="en-US" sz="6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nasopharyngeal swab </a:t>
            </a:r>
            <a:endParaRPr lang="th-TH" sz="60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80616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10D21-8F95-47C2-B70A-A2AB426A3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10972800" cy="4320382"/>
          </a:xfrm>
        </p:spPr>
        <p:txBody>
          <a:bodyPr/>
          <a:lstStyle/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ประกอบด้วย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รายการ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ดังนี้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ค่าตรวจทางห้องปฏิบัติการยืนยันการติดเชื้อ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ค่าบริการอื่น ๆ ที่เกี่ยวข้องกับบริการตรวจห้องปฏิบัติการยืนยันการติดเชื้อ </a:t>
            </a:r>
            <a:r>
              <a:rPr lang="th-TH" b="1" u="sng" dirty="0">
                <a:solidFill>
                  <a:srgbClr val="0094C8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ค่าบริการเก็บตัวอย่างเพื่อส่งตรวจห้องปฏิบัติการ </a:t>
            </a:r>
            <a:endParaRPr lang="th-TH" b="1" u="sng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B1CEC29-CF45-4EA4-B495-98A0FD3D6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143000"/>
          </a:xfrm>
        </p:spPr>
        <p:txBody>
          <a:bodyPr/>
          <a:lstStyle/>
          <a:p>
            <a:r>
              <a:rPr lang="th-TH" b="1" kern="140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การบันทึกหน้า </a:t>
            </a:r>
            <a:r>
              <a:rPr lang="en-US" b="1" kern="1400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F7</a:t>
            </a:r>
            <a:r>
              <a:rPr lang="th-TH" b="1" kern="1400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ค่ารักษาพยาบาล</a:t>
            </a:r>
            <a:br>
              <a:rPr lang="th-TH" b="1" kern="1400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</a:b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การตรวจด้วยวิธี </a:t>
            </a:r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RT-PCR </a:t>
            </a:r>
            <a:r>
              <a:rPr lang="th-TH" b="1" u="sng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จากตัวอย่าง </a:t>
            </a:r>
            <a:r>
              <a:rPr lang="en-US" b="1" i="0" u="sng" strike="noStrike" dirty="0">
                <a:solidFill>
                  <a:srgbClr val="0070C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nasopharyngeal swab </a:t>
            </a:r>
            <a:endParaRPr lang="th-TH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300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0454DA5-DDEA-4DAC-B03E-D6BACBCB09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1600201"/>
            <a:ext cx="4651718" cy="4525963"/>
          </a:xfrm>
          <a:ln>
            <a:solidFill>
              <a:schemeClr val="accent6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เลือกเมนู รายการ ตรวจวินิจฉัยทางเทคนิค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การแพทย์และพยาธิวิทยา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เลือกรหัส </a:t>
            </a:r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COPUI : 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 </a:t>
            </a:r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LAB PUI</a:t>
            </a:r>
            <a:endParaRPr lang="th-TH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บันทึก	จำนวนที่ต้องการขอเบิก</a:t>
            </a:r>
          </a:p>
          <a:p>
            <a:pPr marL="514350" lvl="0" indent="-514350">
              <a:buFont typeface="+mj-lt"/>
              <a:buAutoNum type="arabicPeriod"/>
            </a:pP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บันทึก	ยอดค่าใช้จ่ายที่ต้องการเบิก</a:t>
            </a:r>
          </a:p>
          <a:p>
            <a:pPr marL="514350" lvl="0" indent="-514350">
              <a:buFont typeface="+mj-lt"/>
              <a:buAutoNum type="arabicPeriod"/>
            </a:pP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บันทึก	ผลตรวจ </a:t>
            </a:r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Lab 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(POSITIVE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หรือ </a:t>
            </a:r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NEGATIVE)</a:t>
            </a:r>
          </a:p>
          <a:p>
            <a:pPr marL="514350" lvl="0" indent="-514350">
              <a:buFont typeface="+mj-lt"/>
              <a:buAutoNum type="arabicPeriod"/>
            </a:pP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กดเพิ่มรายการ</a:t>
            </a:r>
            <a:endParaRPr lang="en-US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7A8FE5D-AA0E-4403-A12B-BB7F75F56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73652"/>
            <a:ext cx="11276790" cy="1274147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b="1" kern="140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การบันทึกหน้า </a:t>
            </a:r>
            <a:r>
              <a:rPr lang="en-US" b="1" kern="1400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F7</a:t>
            </a:r>
            <a:r>
              <a:rPr lang="th-TH" b="1" kern="1400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ค่ารักษาพยาบาล</a:t>
            </a:r>
            <a:br>
              <a:rPr lang="th-TH" b="1" kern="1400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</a:br>
            <a:r>
              <a:rPr lang="th-TH" sz="40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ค่าตรวจทางห้องปฏิบัติการยืนยันการติดเชื้อ</a:t>
            </a:r>
            <a:endParaRPr lang="th-TH" b="1" dirty="0">
              <a:solidFill>
                <a:srgbClr val="0000CC"/>
              </a:solidFill>
            </a:endParaRPr>
          </a:p>
        </p:txBody>
      </p:sp>
      <p:sp>
        <p:nvSpPr>
          <p:cNvPr id="5" name="Star: 5 Points 4">
            <a:extLst>
              <a:ext uri="{FF2B5EF4-FFF2-40B4-BE49-F238E27FC236}">
                <a16:creationId xmlns:a16="http://schemas.microsoft.com/office/drawing/2014/main" id="{E9D35D62-C2C8-4C63-BF12-A7B560FE86C3}"/>
              </a:ext>
            </a:extLst>
          </p:cNvPr>
          <p:cNvSpPr/>
          <p:nvPr/>
        </p:nvSpPr>
        <p:spPr>
          <a:xfrm>
            <a:off x="1752600" y="312735"/>
            <a:ext cx="1295401" cy="838201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th-TH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F426EA-037D-4519-AF17-582BBA328A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7234" y="2057400"/>
            <a:ext cx="6476190" cy="38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439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0454DA5-DDEA-4DAC-B03E-D6BACBCB09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1600201"/>
            <a:ext cx="4495802" cy="4190999"/>
          </a:xfrm>
          <a:ln>
            <a:solidFill>
              <a:schemeClr val="accent6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เลือกเมนู รายการหมวดบริการ</a:t>
            </a:r>
            <a:r>
              <a:rPr lang="th-TH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อื่นๆ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ที่ยัง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ไม่ได้จัดหมวด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lvl="0" indent="0">
              <a:buNone/>
            </a:pPr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เลือกรหัสรายการ</a:t>
            </a:r>
            <a:endParaRPr lang="en-US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04500</a:t>
            </a: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ค่าบริการตรวจแลป</a:t>
            </a:r>
          </a:p>
          <a:p>
            <a:pPr marL="0" lvl="0" indent="0">
              <a:buNone/>
            </a:pPr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บันทึกจำนวนที่ต้องการขอเบิก</a:t>
            </a:r>
          </a:p>
          <a:p>
            <a:pPr marL="0" lvl="0" indent="0">
              <a:buNone/>
            </a:pPr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 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บันทึกยอดค่าใช้จ่ายที่ต้องการเบิก</a:t>
            </a:r>
          </a:p>
          <a:p>
            <a:pPr marL="0" lvl="0" indent="0">
              <a:buNone/>
            </a:pPr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4. 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กดเพิ่มรายการ</a:t>
            </a:r>
            <a:endParaRPr lang="en-US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8578F5C-7252-4216-B260-43C3F6ABE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73653"/>
            <a:ext cx="11276790" cy="11430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b="1" kern="140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การบันทึกหน้า </a:t>
            </a:r>
            <a:r>
              <a:rPr lang="en-US" b="1" kern="1400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F7</a:t>
            </a:r>
            <a:r>
              <a:rPr lang="th-TH" b="1" kern="1400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ค่ารักษาพยาบาล</a:t>
            </a:r>
            <a:br>
              <a:rPr lang="th-TH" b="1" kern="1400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</a:br>
            <a:r>
              <a:rPr lang="th-TH" b="1" kern="1400" dirty="0">
                <a:solidFill>
                  <a:srgbClr val="0000CC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ค่าบริการอื่น ๆ ที่เกี่ยวข้องกับบริการตรวจห้องปฏิบัติการยืนยันการติดเชื้อ </a:t>
            </a:r>
            <a:endParaRPr lang="th-TH" b="1" dirty="0">
              <a:solidFill>
                <a:srgbClr val="0000CC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55CFCBE-C586-4679-92DE-FC48908EE4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3203" y="1600201"/>
            <a:ext cx="6602085" cy="4190999"/>
          </a:xfrm>
          <a:prstGeom prst="rect">
            <a:avLst/>
          </a:prstGeom>
        </p:spPr>
      </p:pic>
      <p:sp>
        <p:nvSpPr>
          <p:cNvPr id="5" name="Star: 5 Points 4">
            <a:extLst>
              <a:ext uri="{FF2B5EF4-FFF2-40B4-BE49-F238E27FC236}">
                <a16:creationId xmlns:a16="http://schemas.microsoft.com/office/drawing/2014/main" id="{F818EFE1-0E49-47C1-A636-6C84E8335BD2}"/>
              </a:ext>
            </a:extLst>
          </p:cNvPr>
          <p:cNvSpPr/>
          <p:nvPr/>
        </p:nvSpPr>
        <p:spPr>
          <a:xfrm>
            <a:off x="762000" y="0"/>
            <a:ext cx="1295401" cy="838201"/>
          </a:xfrm>
          <a:prstGeom prst="star5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24513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97A8FE5D-AA0E-4403-A12B-BB7F75F56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3653"/>
            <a:ext cx="117348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b="1" kern="1400" dirty="0">
                <a:solidFill>
                  <a:srgbClr val="00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การบันทึกหน้า </a:t>
            </a:r>
            <a:r>
              <a:rPr lang="en-US" b="1" kern="1400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F7</a:t>
            </a:r>
            <a:r>
              <a:rPr lang="th-TH" b="1" kern="1400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ค่ารักษาพยาบาล</a:t>
            </a:r>
            <a:br>
              <a:rPr lang="th-TH" b="1" kern="1400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</a:br>
            <a:r>
              <a:rPr lang="th-TH" b="1" kern="1400" dirty="0">
                <a:solidFill>
                  <a:srgbClr val="0000CC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ค่าบริการเก็บตัวอย่างเพื่อส่งตรวจห้องปฏิบัติการ </a:t>
            </a:r>
            <a:endParaRPr lang="th-TH" b="1" dirty="0">
              <a:solidFill>
                <a:srgbClr val="0000CC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0FD9A24-1476-4481-ACB5-CE5E26AF0B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1600201"/>
            <a:ext cx="4343402" cy="4525963"/>
          </a:xfrm>
          <a:ln>
            <a:solidFill>
              <a:schemeClr val="accent6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เลือกเมนู รายการหมวดบริการ</a:t>
            </a:r>
            <a:r>
              <a:rPr lang="th-TH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อื่นๆ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ที่ยัง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ไม่ได้จัดหมวด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เลือกรายการ </a:t>
            </a:r>
          </a:p>
          <a:p>
            <a:pPr marL="0" lvl="0" indent="0">
              <a:buNone/>
            </a:pPr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เลือกรหัสรายการ</a:t>
            </a:r>
            <a:endParaRPr lang="en-US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04500</a:t>
            </a: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</a:t>
            </a:r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ค่าบริการเก็บตัวอย่าง</a:t>
            </a:r>
            <a:endParaRPr lang="en-US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lvl="0" indent="0">
              <a:buNone/>
            </a:pPr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บันทึกจำนวนที่ต้องการขอเบิก</a:t>
            </a:r>
          </a:p>
          <a:p>
            <a:pPr marL="0" lvl="0" indent="0">
              <a:buNone/>
            </a:pPr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 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บันทึกยอดค่าใช้จ่ายที่ต้องการเบิก</a:t>
            </a:r>
          </a:p>
          <a:p>
            <a:pPr marL="0" lvl="0" indent="0">
              <a:buNone/>
            </a:pPr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4. 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กดเพิ่มรายการ</a:t>
            </a:r>
            <a:endParaRPr lang="en-US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AAA34E2-F102-4597-A81A-62C0BA308E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399" y="1600201"/>
            <a:ext cx="6842161" cy="4343399"/>
          </a:xfrm>
          <a:prstGeom prst="rect">
            <a:avLst/>
          </a:prstGeom>
        </p:spPr>
      </p:pic>
      <p:sp>
        <p:nvSpPr>
          <p:cNvPr id="5" name="Star: 5 Points 4">
            <a:extLst>
              <a:ext uri="{FF2B5EF4-FFF2-40B4-BE49-F238E27FC236}">
                <a16:creationId xmlns:a16="http://schemas.microsoft.com/office/drawing/2014/main" id="{5925D001-DCA1-4836-921F-9BF90A7B983A}"/>
              </a:ext>
            </a:extLst>
          </p:cNvPr>
          <p:cNvSpPr/>
          <p:nvPr/>
        </p:nvSpPr>
        <p:spPr>
          <a:xfrm>
            <a:off x="1676400" y="14384"/>
            <a:ext cx="1295401" cy="838201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845757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96181191-44FE-42A3-8C69-38D1AB384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" y="924879"/>
            <a:ext cx="3124200" cy="4691063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เมื่อบันทึกข้อมูลเรียบร้อยแล้ว </a:t>
            </a:r>
            <a:r>
              <a:rPr lang="th-TH" sz="2800" b="1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ให้กดปุ่ม บันทึก</a:t>
            </a:r>
          </a:p>
          <a:p>
            <a:pPr marL="342900" indent="-342900">
              <a:buFont typeface="+mj-lt"/>
              <a:buAutoNum type="arabicPeriod"/>
            </a:pPr>
            <a:r>
              <a:rPr lang="th-TH" sz="28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หากบันทึกข้อมูลถูกต้อง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ระบบจะแจ้งเตือนว่าบันทึกข้อมูลเรียบร้อยแล้ว ดังภาพ</a:t>
            </a:r>
          </a:p>
          <a:p>
            <a:pPr marL="342900" indent="-342900">
              <a:buFont typeface="+mj-lt"/>
              <a:buAutoNum type="arabicPeriod"/>
            </a:pPr>
            <a:r>
              <a:rPr lang="th-TH" sz="28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หากบันทึกข้อมูลไม่ถูกต้อง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ระบบจะแจ้งเตือน ให้แก้ไขให้ถูกต้อง แล้วกดบันทึกอีกครั้ง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9DA21F-9C79-4D50-95B7-7B8881502B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2451" y="941669"/>
            <a:ext cx="8357149" cy="5609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668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alphaModFix amt="5000"/>
          </a:blip>
          <a:srcRect/>
          <a:stretch>
            <a:fillRect/>
          </a:stretch>
        </p:blipFill>
        <p:spPr bwMode="auto">
          <a:xfrm>
            <a:off x="342001" y="577578"/>
            <a:ext cx="11550971" cy="4811839"/>
          </a:xfrm>
          <a:prstGeom prst="rect">
            <a:avLst/>
          </a:prstGeom>
          <a:noFill/>
        </p:spPr>
      </p:pic>
      <p:sp>
        <p:nvSpPr>
          <p:cNvPr id="6" name="สี่เหลี่ยมมุมมน 5"/>
          <p:cNvSpPr/>
          <p:nvPr/>
        </p:nvSpPr>
        <p:spPr>
          <a:xfrm>
            <a:off x="3294597" y="3531943"/>
            <a:ext cx="6728346" cy="194310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Call Center : 1330 </a:t>
            </a:r>
            <a:r>
              <a:rPr kumimoji="0" lang="th-TH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กด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</a:t>
            </a:r>
            <a:r>
              <a:rPr kumimoji="0" lang="th-TH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กด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Help desk </a:t>
            </a:r>
            <a:r>
              <a:rPr kumimoji="0" lang="th-TH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02-142-3100</a:t>
            </a:r>
            <a:r>
              <a:rPr kumimoji="0" lang="th-TH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ถึง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altLang="th-TH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เว็บบอร์ด </a:t>
            </a:r>
            <a:r>
              <a:rPr lang="en-US" altLang="th-TH" sz="4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(http://eclaim.nhso.go.th)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0" y="1847227"/>
            <a:ext cx="9144000" cy="1015663"/>
          </a:xfrm>
          <a:prstGeom prst="rect">
            <a:avLst/>
          </a:prstGeom>
          <a:noFill/>
          <a:ln w="38100">
            <a:noFill/>
          </a:ln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6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ขอบคุณค่ะ</a:t>
            </a:r>
          </a:p>
        </p:txBody>
      </p:sp>
      <p:pic>
        <p:nvPicPr>
          <p:cNvPr id="48130" name="Picture 2" descr="คำถามที่พบบ่อย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0381" y="1382951"/>
            <a:ext cx="1944216" cy="194421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60337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381000" y="162272"/>
            <a:ext cx="11582400" cy="98072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4000" b="1" dirty="0">
                <a:latin typeface="TH SarabunPSK" pitchFamily="34" charset="-34"/>
                <a:cs typeface="TH SarabunPSK" pitchFamily="34" charset="-34"/>
              </a:rPr>
              <a:t>การดาวน์โหลดไฟล์สำหรับปรับปรุงตารางข้อมูล (</a:t>
            </a:r>
            <a:r>
              <a:rPr lang="en-US" sz="4000" b="1" dirty="0">
                <a:latin typeface="TH SarabunPSK" pitchFamily="34" charset="-34"/>
                <a:cs typeface="TH SarabunPSK" pitchFamily="34" charset="-34"/>
              </a:rPr>
              <a:t>Offline)</a:t>
            </a:r>
            <a:endParaRPr lang="th-TH" sz="40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6" name="Picture 4" descr="logo_NHSO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0277475" y="306288"/>
            <a:ext cx="1635696" cy="69269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39458F-8452-4025-9FB5-ED7F9A06DF3C}"/>
              </a:ext>
            </a:extLst>
          </p:cNvPr>
          <p:cNvSpPr txBox="1"/>
          <p:nvPr/>
        </p:nvSpPr>
        <p:spPr>
          <a:xfrm>
            <a:off x="6858000" y="6028492"/>
            <a:ext cx="4808091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http://eclaim.nhso.go.th</a:t>
            </a:r>
            <a:endParaRPr lang="th-TH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9C23E57-BC00-4EA3-B3D8-2A72BE086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ติดตั้งโปรแกรมเวอร์ชั่น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2.12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Update </a:t>
            </a:r>
            <a:r>
              <a:rPr lang="en-US" b="1" i="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DatabasePatch25640325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D0F5EC2-7433-4810-AB3D-13831F32D1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" y="2971800"/>
            <a:ext cx="10380952" cy="26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6887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C008BB-1EA5-4B86-9C1C-602F6F8A7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th-TH" sz="6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การบันทึกข้อมูลเพื่อเบิกจ่ายชดเชย</a:t>
            </a:r>
          </a:p>
        </p:txBody>
      </p:sp>
    </p:spTree>
    <p:extLst>
      <p:ext uri="{BB962C8B-B14F-4D97-AF65-F5344CB8AC3E}">
        <p14:creationId xmlns:p14="http://schemas.microsoft.com/office/powerpoint/2010/main" val="4105703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สี่เหลี่ยมผืนผ้า 16"/>
          <p:cNvSpPr/>
          <p:nvPr/>
        </p:nvSpPr>
        <p:spPr>
          <a:xfrm>
            <a:off x="381000" y="0"/>
            <a:ext cx="11734800" cy="685800"/>
          </a:xfrm>
          <a:prstGeom prst="rect">
            <a:avLst/>
          </a:prstGeom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8" name="รูปภาพ 17" descr="NHSO_log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0" y="92894"/>
            <a:ext cx="1292510" cy="5393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19" name="ตัวเชื่อมต่อตรง 18"/>
          <p:cNvCxnSpPr/>
          <p:nvPr/>
        </p:nvCxnSpPr>
        <p:spPr>
          <a:xfrm>
            <a:off x="1524000" y="685800"/>
            <a:ext cx="9144000" cy="1588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สี่เหลี่ยมมุมมน 9"/>
          <p:cNvSpPr/>
          <p:nvPr/>
        </p:nvSpPr>
        <p:spPr>
          <a:xfrm>
            <a:off x="381001" y="665775"/>
            <a:ext cx="5486400" cy="510952"/>
          </a:xfrm>
          <a:prstGeom prst="roundRect">
            <a:avLst>
              <a:gd name="adj" fmla="val 0"/>
            </a:avLst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การบันทึกข้อมูลแบบ </a:t>
            </a:r>
            <a:r>
              <a:rPr lang="en-US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Key IN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381001" y="1"/>
            <a:ext cx="5486400" cy="665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3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PSK" pitchFamily="34" charset="-34"/>
                <a:ea typeface="+mj-ea"/>
                <a:cs typeface="TH SarabunPSK" pitchFamily="34" charset="-34"/>
              </a:rPr>
              <a:t>การบันทึกข้อมูลในระบบ </a:t>
            </a:r>
            <a:r>
              <a:rPr lang="en-US" sz="3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PSK" pitchFamily="34" charset="-34"/>
                <a:ea typeface="+mj-ea"/>
                <a:cs typeface="TH SarabunPSK" pitchFamily="34" charset="-34"/>
              </a:rPr>
              <a:t>e</a:t>
            </a:r>
            <a:r>
              <a:rPr lang="en-GB" sz="3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PSK" pitchFamily="34" charset="-34"/>
                <a:ea typeface="+mj-ea"/>
                <a:cs typeface="TH SarabunPSK" pitchFamily="34" charset="-34"/>
              </a:rPr>
              <a:t>-Claim</a:t>
            </a:r>
            <a:endParaRPr lang="th-TH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PSK" pitchFamily="34" charset="-34"/>
              <a:ea typeface="+mj-ea"/>
              <a:cs typeface="TH SarabunPSK" pitchFamily="34" charset="-3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33683AB-E0A8-4612-A27E-580F9C002B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7905" y="1848047"/>
            <a:ext cx="9676190" cy="3161905"/>
          </a:xfrm>
          <a:prstGeom prst="rect">
            <a:avLst/>
          </a:prstGeom>
        </p:spPr>
      </p:pic>
      <p:sp>
        <p:nvSpPr>
          <p:cNvPr id="15" name="สี่เหลี่ยมมุมมน 12">
            <a:extLst>
              <a:ext uri="{FF2B5EF4-FFF2-40B4-BE49-F238E27FC236}">
                <a16:creationId xmlns:a16="http://schemas.microsoft.com/office/drawing/2014/main" id="{608194C0-B0B1-46AD-83A0-35A541ECA1A2}"/>
              </a:ext>
            </a:extLst>
          </p:cNvPr>
          <p:cNvSpPr/>
          <p:nvPr/>
        </p:nvSpPr>
        <p:spPr>
          <a:xfrm>
            <a:off x="1752600" y="2120190"/>
            <a:ext cx="2209800" cy="21719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050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0C9DF-2C83-4642-853A-FD03CEA87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366" y="838200"/>
            <a:ext cx="10972800" cy="914400"/>
          </a:xfrm>
          <a:ln w="28575">
            <a:solidFill>
              <a:srgbClr val="FF0000"/>
            </a:solidFill>
            <a:prstDash val="lgDash"/>
          </a:ln>
        </p:spPr>
        <p:txBody>
          <a:bodyPr/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การบันทึก</a:t>
            </a:r>
            <a:r>
              <a:rPr lang="th-TH" sz="5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ข้อมูลสิทธิ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หน้า </a:t>
            </a:r>
            <a:r>
              <a:rPr lang="en-US" sz="5400" b="1" u="sng" kern="1400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F1 </a:t>
            </a:r>
            <a:r>
              <a:rPr lang="th-TH" sz="5400" b="1" u="sng" kern="1400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ข้อมูลทั่วไป</a:t>
            </a:r>
            <a:endParaRPr lang="th-TH" sz="4300" b="1" u="sng" kern="1400" dirty="0">
              <a:solidFill>
                <a:srgbClr val="FF0000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4B5FC-808D-4C93-B616-9D7342E4C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126" y="2087562"/>
            <a:ext cx="11035748" cy="278923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บันทึกข้อมูลทั่วไปของผู้ป่วย ให้ถูกต้องครบถ้วน 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บันทึก </a:t>
            </a:r>
            <a:r>
              <a:rPr lang="th-TH" sz="3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รหัสโครงการพิเศษเป็น </a:t>
            </a:r>
            <a:r>
              <a:rPr lang="en-US" sz="3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SCRCOV: </a:t>
            </a:r>
            <a:r>
              <a:rPr lang="th-TH" sz="3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การตรวจคัดกรองและตรวจทางห้องปฏิบัติการโควิด 19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3000" b="1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ข้อควรระวัง สิทธิประโยชน์ </a:t>
            </a:r>
            <a:r>
              <a:rPr lang="th-TH" sz="30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เลือกสิทธิประโยชน์เป็น </a:t>
            </a:r>
            <a:r>
              <a:rPr lang="en-US" sz="30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SSS </a:t>
            </a:r>
            <a:r>
              <a:rPr lang="th-TH" sz="30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ประกันสังคม เท่านั้น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3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ข้อมูลรับบริการ </a:t>
            </a:r>
            <a:r>
              <a:rPr lang="th-TH" sz="30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ตั้งแต่วันที่ </a:t>
            </a:r>
            <a:r>
              <a:rPr lang="en-US" sz="30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8 </a:t>
            </a:r>
            <a:r>
              <a:rPr lang="th-TH" sz="30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มกราคม </a:t>
            </a:r>
            <a:r>
              <a:rPr lang="en-US" sz="30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2564 </a:t>
            </a:r>
            <a:r>
              <a:rPr lang="th-TH" sz="30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เป็นต้นไป</a:t>
            </a:r>
          </a:p>
        </p:txBody>
      </p:sp>
    </p:spTree>
    <p:extLst>
      <p:ext uri="{BB962C8B-B14F-4D97-AF65-F5344CB8AC3E}">
        <p14:creationId xmlns:p14="http://schemas.microsoft.com/office/powerpoint/2010/main" val="2988203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D4B42-E37D-497C-A21C-F9CABD4F0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0"/>
            <a:ext cx="10972800" cy="1143000"/>
          </a:xfrm>
        </p:spPr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การบันทึกข้อมูลหน้า </a:t>
            </a:r>
            <a:r>
              <a:rPr lang="en-US" sz="5400" b="1" u="sng" kern="1400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F1 </a:t>
            </a:r>
            <a:r>
              <a:rPr lang="th-TH" sz="5400" b="1" u="sng" kern="1400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ข้อมูลทั่วไป </a:t>
            </a:r>
            <a:r>
              <a:rPr lang="th-TH" sz="6000" b="1" u="sng" kern="1400" dirty="0">
                <a:solidFill>
                  <a:srgbClr val="0000CC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กรณีบริการใน รพ.</a:t>
            </a:r>
            <a:endParaRPr lang="th-TH" dirty="0">
              <a:solidFill>
                <a:srgbClr val="0000CC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B63A56-96E9-46AA-8731-D531D118D3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110712"/>
            <a:ext cx="9647619" cy="53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196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D4B42-E37D-497C-A21C-F9CABD4F0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92616"/>
            <a:ext cx="10972800" cy="1143000"/>
          </a:xfrm>
        </p:spPr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การบันทึกข้อมูลหน้า </a:t>
            </a:r>
            <a:r>
              <a:rPr lang="en-US" sz="5400" b="1" u="sng" kern="1400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F1 </a:t>
            </a:r>
            <a:r>
              <a:rPr lang="th-TH" sz="5400" b="1" u="sng" kern="1400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ข้อมูลทั่วไป </a:t>
            </a:r>
            <a:r>
              <a:rPr lang="th-TH" sz="6000" b="1" u="sng" kern="1400" dirty="0">
                <a:solidFill>
                  <a:srgbClr val="0000CC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กรณีบริการเชิงรุก</a:t>
            </a:r>
            <a:endParaRPr lang="th-TH" dirty="0">
              <a:solidFill>
                <a:srgbClr val="0000CC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E3B7146-1EBE-4177-86EC-CDB612A2E0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666" y="1217535"/>
            <a:ext cx="9666667" cy="55047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00A3901-FFCB-4C9B-95C7-F0D522140D96}"/>
              </a:ext>
            </a:extLst>
          </p:cNvPr>
          <p:cNvSpPr txBox="1"/>
          <p:nvPr/>
        </p:nvSpPr>
        <p:spPr>
          <a:xfrm>
            <a:off x="5989319" y="4732524"/>
            <a:ext cx="6019800" cy="181588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การตรวจเชิงรุก เพื่อการค้นหาผู้ประกันตนที่เป็นกลุ่มเสี่ยงในสถานประกอบการ สำหรับจังหวัดที่สำนักงานประกันสังคมกำหนด ไห้หน่วยบริการ/สถานบริการที่ให้บริการให้เรียกเก็บไปยังสำนักงานประกันสังคมจังหวัด</a:t>
            </a:r>
          </a:p>
        </p:txBody>
      </p:sp>
    </p:spTree>
    <p:extLst>
      <p:ext uri="{BB962C8B-B14F-4D97-AF65-F5344CB8AC3E}">
        <p14:creationId xmlns:p14="http://schemas.microsoft.com/office/powerpoint/2010/main" val="3632419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00FC184-D107-47F6-9DCD-7D964C9702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4095" y="1127994"/>
            <a:ext cx="7723809" cy="544761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2E3D439-3512-476E-8029-E14DD9DDA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การบันทึกข้อมูลหน้า </a:t>
            </a:r>
            <a:r>
              <a:rPr lang="en-US" b="1" u="sng" kern="1400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F2 </a:t>
            </a:r>
            <a:r>
              <a:rPr lang="th-TH" b="1" u="sng" kern="1400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ข้อมูลการวินิจฉัยโรค</a:t>
            </a:r>
            <a:endParaRPr lang="th-TH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905007-6734-45DB-A166-D4B9278CC27D}"/>
              </a:ext>
            </a:extLst>
          </p:cNvPr>
          <p:cNvSpPr txBox="1"/>
          <p:nvPr/>
        </p:nvSpPr>
        <p:spPr>
          <a:xfrm>
            <a:off x="4800600" y="5216632"/>
            <a:ext cx="7170553" cy="954107"/>
          </a:xfrm>
          <a:prstGeom prst="rect">
            <a:avLst/>
          </a:prstGeom>
          <a:solidFill>
            <a:srgbClr val="FF99FF"/>
          </a:solidFill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กรณีการตรวจคัดกรองการติดเชื้อไวรัส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Covid19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ใช้รหัสโรค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Z115</a:t>
            </a:r>
          </a:p>
          <a:p>
            <a:pPr marL="514350" indent="-514350">
              <a:buAutoNum type="arabicPeriod"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สิทธิประกันสังคม ต้องบันทึกรหัสแพทย์ผู้รักษา ว. </a:t>
            </a:r>
          </a:p>
        </p:txBody>
      </p:sp>
    </p:spTree>
    <p:extLst>
      <p:ext uri="{BB962C8B-B14F-4D97-AF65-F5344CB8AC3E}">
        <p14:creationId xmlns:p14="http://schemas.microsoft.com/office/powerpoint/2010/main" val="3690428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88E30-2768-4A6E-8CD9-83D439DC5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การบันทึกข้อมูลหน้า </a:t>
            </a:r>
            <a:r>
              <a:rPr lang="en-US" sz="5400" b="1" u="sng" kern="1400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F3 </a:t>
            </a:r>
            <a:r>
              <a:rPr lang="th-TH" sz="5400" b="1" u="sng" kern="1400" dirty="0">
                <a:solidFill>
                  <a:srgbClr val="FF0000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การผ่าตัดหัตถการ </a:t>
            </a:r>
            <a:r>
              <a:rPr lang="th-TH" kern="1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(ถ้ามี)</a:t>
            </a:r>
            <a:endParaRPr lang="th-TH" dirty="0"/>
          </a:p>
        </p:txBody>
      </p:sp>
      <p:pic>
        <p:nvPicPr>
          <p:cNvPr id="4" name="Content Placeholder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AE2AED2B-FB6A-4587-B461-36BCC72CA56F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66"/>
          <a:stretch/>
        </p:blipFill>
        <p:spPr bwMode="auto">
          <a:xfrm>
            <a:off x="2191238" y="1676400"/>
            <a:ext cx="7809524" cy="42997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68926B8-F517-458C-BFC7-EA92CE7FD4D3}"/>
              </a:ext>
            </a:extLst>
          </p:cNvPr>
          <p:cNvSpPr txBox="1"/>
          <p:nvPr/>
        </p:nvSpPr>
        <p:spPr>
          <a:xfrm>
            <a:off x="6542238" y="6003223"/>
            <a:ext cx="5040162" cy="523220"/>
          </a:xfrm>
          <a:prstGeom prst="rect">
            <a:avLst/>
          </a:prstGeom>
          <a:solidFill>
            <a:srgbClr val="FF99FF"/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สิทธิประกันสังคม ต้องบันทึกรหัสแพทย์ผู้รักษา ว. </a:t>
            </a:r>
          </a:p>
        </p:txBody>
      </p:sp>
    </p:spTree>
    <p:extLst>
      <p:ext uri="{BB962C8B-B14F-4D97-AF65-F5344CB8AC3E}">
        <p14:creationId xmlns:p14="http://schemas.microsoft.com/office/powerpoint/2010/main" val="594682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1447</TotalTime>
  <Words>699</Words>
  <Application>Microsoft Office PowerPoint</Application>
  <PresentationFormat>Widescreen</PresentationFormat>
  <Paragraphs>106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Tahoma</vt:lpstr>
      <vt:lpstr>TH SarabunPSK</vt:lpstr>
      <vt:lpstr>Wingdings</vt:lpstr>
      <vt:lpstr>Office Theme</vt:lpstr>
      <vt:lpstr>การบันทึกเบิกกรณี COVID</vt:lpstr>
      <vt:lpstr>PowerPoint Presentation</vt:lpstr>
      <vt:lpstr>PowerPoint Presentation</vt:lpstr>
      <vt:lpstr>PowerPoint Presentation</vt:lpstr>
      <vt:lpstr>การบันทึกข้อมูลสิทธิหน้า F1 ข้อมูลทั่วไป</vt:lpstr>
      <vt:lpstr>การบันทึกข้อมูลหน้า F1 ข้อมูลทั่วไป กรณีบริการใน รพ.</vt:lpstr>
      <vt:lpstr>การบันทึกข้อมูลหน้า F1 ข้อมูลทั่วไป กรณีบริการเชิงรุก</vt:lpstr>
      <vt:lpstr>การบันทึกข้อมูลหน้า F2 ข้อมูลการวินิจฉัยโรค</vt:lpstr>
      <vt:lpstr>การบันทึกข้อมูลหน้า F3 การผ่าตัดหัตถการ (ถ้ามี)</vt:lpstr>
      <vt:lpstr>การบันทึกหน้า F7 ค่ารักษาพยาบาล</vt:lpstr>
      <vt:lpstr>การตรวจด้วยวิธี RT-PCR  จากตัวอย่าง nasopharyngeal swab </vt:lpstr>
      <vt:lpstr>การบันทึกหน้า F7 ค่ารักษาพยาบาล การตรวจด้วยวิธี RT-PCR จากตัวอย่าง nasopharyngeal swab </vt:lpstr>
      <vt:lpstr>การบันทึกหน้า F7 ค่ารักษาพยาบาล ค่าตรวจทางห้องปฏิบัติการยืนยันการติดเชื้อ</vt:lpstr>
      <vt:lpstr>การบันทึกหน้า F7 ค่ารักษาพยาบาล ค่าบริการอื่น ๆ ที่เกี่ยวข้องกับบริการตรวจห้องปฏิบัติการยืนยันการติดเชื้อ </vt:lpstr>
      <vt:lpstr>การบันทึกหน้า F7 ค่ารักษาพยาบาล ค่าบริการเก็บตัวอย่างเพื่อส่งตรวจห้องปฏิบัติการ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ระบบโปรแกรม e-Claim</dc:title>
  <dc:creator>NHSO 025</dc:creator>
  <cp:lastModifiedBy>NHSO 025</cp:lastModifiedBy>
  <cp:revision>81</cp:revision>
  <dcterms:created xsi:type="dcterms:W3CDTF">2020-04-08T17:03:57Z</dcterms:created>
  <dcterms:modified xsi:type="dcterms:W3CDTF">2021-05-12T09:31:44Z</dcterms:modified>
</cp:coreProperties>
</file>