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1"/>
  </p:sldMasterIdLst>
  <p:notesMasterIdLst>
    <p:notesMasterId r:id="rId15"/>
  </p:notesMasterIdLst>
  <p:sldIdLst>
    <p:sldId id="10687" r:id="rId2"/>
    <p:sldId id="10692" r:id="rId3"/>
    <p:sldId id="10689" r:id="rId4"/>
    <p:sldId id="10698" r:id="rId5"/>
    <p:sldId id="10699" r:id="rId6"/>
    <p:sldId id="10703" r:id="rId7"/>
    <p:sldId id="10700" r:id="rId8"/>
    <p:sldId id="10702" r:id="rId9"/>
    <p:sldId id="10690" r:id="rId10"/>
    <p:sldId id="10691" r:id="rId11"/>
    <p:sldId id="10693" r:id="rId12"/>
    <p:sldId id="10704" r:id="rId13"/>
    <p:sldId id="634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TH Sarabun New" panose="020B0500040200020003" pitchFamily="34" charset="-34"/>
      <p:regular r:id="rId24"/>
      <p:bold r:id="rId25"/>
      <p:italic r:id="rId26"/>
      <p:boldItalic r:id="rId27"/>
    </p:embeddedFont>
    <p:embeddedFont>
      <p:font typeface="TH SarabunPSK" panose="020B0500040200020003" pitchFamily="34" charset="-34"/>
      <p:regular r:id="rId28"/>
      <p:bold r:id="rId29"/>
      <p:italic r:id="rId30"/>
      <p:boldItalic r:id="rId3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A0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22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38154-72C4-4EE3-B1E4-51961560578F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16C97-4737-4440-8EF4-1DAE41BADC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049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9EA4-6A8A-40C6-913F-50EF265D6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F5F23-E764-49D0-9393-F8F35561F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8CD89-EE31-479C-99BA-9C8B2BCB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FEC0-7A20-4443-BDDF-6DCB9357803F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2F6B-171D-47C8-80F5-736B64DC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A990B-C2A7-473C-BF83-4323A09A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AA60F23-D5A1-4377-A194-806DEA81E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1184"/>
          </a:xfrm>
          <a:prstGeom prst="rect">
            <a:avLst/>
          </a:prstGeom>
        </p:spPr>
      </p:pic>
      <p:pic>
        <p:nvPicPr>
          <p:cNvPr id="8" name="Picture 7" descr="logo_NHSO">
            <a:extLst>
              <a:ext uri="{FF2B5EF4-FFF2-40B4-BE49-F238E27FC236}">
                <a16:creationId xmlns:a16="http://schemas.microsoft.com/office/drawing/2014/main" id="{A5984128-19C9-4F59-9D29-76DA398F5F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5089786" y="303798"/>
            <a:ext cx="2012425" cy="818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63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3CCA-F28C-4997-A29B-877D1310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CF828-E0BA-44F8-92CB-B817CCD0A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017F0-064F-4BA1-BFE6-7C4781481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C2ACE-42B2-4B8C-A0BB-74655983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680F-F532-43A2-BED8-8CAB4ADB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1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71A281-4FB2-4572-8369-50849DD3E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66D5B-457B-48DC-AE5B-FB8314B67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0E54-F790-4652-A6D3-745DF8C2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CCB6-C6F1-459E-A167-51328AF1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DDE7C-0BB9-4374-9CDA-9A93419D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71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567E-12AB-4D19-8B95-D065F833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4109-9F95-4C21-A869-9E948E827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F246-CF0A-469A-8960-43199BD4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FEC0-7A20-4443-BDDF-6DCB9357803F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58E0A-1D7E-4B3F-9089-A2D917A6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FEC05-8D54-40F7-A0BA-D9D2F089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7573F7B-98E3-4A21-8DB9-8F5D371CC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2757714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AACC728-3D21-4807-A833-0283249B3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195454"/>
            <a:ext cx="12192001" cy="1662545"/>
          </a:xfrm>
          <a:prstGeom prst="rect">
            <a:avLst/>
          </a:prstGeom>
        </p:spPr>
      </p:pic>
      <p:pic>
        <p:nvPicPr>
          <p:cNvPr id="9" name="Picture 8" descr="logo_NHSO">
            <a:extLst>
              <a:ext uri="{FF2B5EF4-FFF2-40B4-BE49-F238E27FC236}">
                <a16:creationId xmlns:a16="http://schemas.microsoft.com/office/drawing/2014/main" id="{E8593572-6DF0-4D4D-9CD5-9D0E14CDE8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10557163" y="136506"/>
            <a:ext cx="1481757" cy="63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1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79D1-475A-4EFF-86AF-0DDFEC10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A3D01-AA31-40BC-9B6D-78D259C5A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4940C-D4CC-40B5-960F-1BA3A0C8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72768-9E9F-42B7-B9EC-D4E39DEF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0C55E-A14D-4CF6-B18B-81E0404A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064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B98D-8DC5-402E-828B-0BFDB4C1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03C54-E8C2-4A0E-B7CF-4C9E607F3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ECE25-3AD3-46DE-A584-B5F3E48C0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648BE-DC3A-4ADD-9505-76217371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34384-9A55-4F37-A5B9-A1690BDE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960E3-3C4D-4017-83C3-F339DD5F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588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A606-6741-4344-8C41-F157A1DF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4A8FC-5A4E-4987-8C8B-00A4A87A8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EDEFA-4E8A-4489-BCCB-DB4B7A182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E9FB7-1756-489E-815E-94B77D67D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F77E6-F4CC-4293-B68E-131B64355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4B0F26-A819-4D85-B25A-2D982AAF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9637F-4F41-4C06-A383-B5C543E4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B23DEB-EBEA-4BF4-BF86-0FBB8847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0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0B74-75C3-4191-83D4-77445B8E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AE0CC-E2AC-4636-B3BC-F1A4EE9D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4B80F-7D21-47DB-AF4C-7E742251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633F-47F1-42A2-A4E6-3B3275BE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147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7B649-0C3C-4CBF-ACBD-A8E327D7E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84B1C3-681A-4082-98C0-16DB469C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0F8D-9671-4D6C-815F-2CE1188A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217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638C-4A81-4796-87BF-D6F7C838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C6031-69BE-470A-AAB9-7A91083D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89A17-DDD1-4D98-A8FF-A8F6AEA56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CE058-E3D2-4965-B4E6-273DD224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2D46-2D32-4489-8BF5-3FD7AE50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68627-4E26-4D00-A855-39FC5845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37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B160A-230A-48EF-8B29-C40C5666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0090EA-2319-4437-BDCE-A89909279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1721B-3F37-490F-BDEC-2BF8E226B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1D8A3-66C8-49F4-A759-1BFD7610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59022-041D-454C-8A9F-490DB75F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5AD4F-1A3B-4705-8D4B-5E9C50B2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740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B3FE7-4510-4997-B6B2-8BF0BC23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AA82F-4A19-4CE1-A051-88C06709C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8937C-35F7-4EDE-96B5-B862F0581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91065-09AB-48A8-8773-7DAEBE7F7774}" type="datetimeFigureOut">
              <a:rPr lang="th-TH" smtClean="0"/>
              <a:t>09/07/64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95540-65B0-44A8-B27C-9B821E585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C246F-FD47-4C9B-A3F8-E02C5B73D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99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13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4.emf"/><Relationship Id="rId12" Type="http://schemas.openxmlformats.org/officeDocument/2006/relationships/package" Target="../embeddings/Microsoft_Excel_Worksheet4.xlsx"/><Relationship Id="rId2" Type="http://schemas.openxmlformats.org/officeDocument/2006/relationships/hyperlink" Target="https://claim.nhso.go.th/cr/" TargetMode="External"/><Relationship Id="rId1" Type="http://schemas.openxmlformats.org/officeDocument/2006/relationships/slideLayout" Target="../slideLayouts/slideLayout6.xml"/><Relationship Id="rId6" Type="http://schemas.openxmlformats.org/officeDocument/2006/relationships/package" Target="../embeddings/Microsoft_Excel_Worksheet1.xlsx"/><Relationship Id="rId11" Type="http://schemas.openxmlformats.org/officeDocument/2006/relationships/image" Target="../media/image26.emf"/><Relationship Id="rId5" Type="http://schemas.openxmlformats.org/officeDocument/2006/relationships/image" Target="../media/image23.emf"/><Relationship Id="rId10" Type="http://schemas.openxmlformats.org/officeDocument/2006/relationships/package" Target="../embeddings/Microsoft_Excel_Worksheet3.xlsx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laim.nhso.go.th/cr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.pptx"/><Relationship Id="rId13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12" Type="http://schemas.openxmlformats.org/officeDocument/2006/relationships/oleObject" Target="file:///D:\@@NATAYA@@\@@2564@@\@@COVID@@\Home%20community%20isolation\e-Claim_COVID_25640629%20-&#3585;&#3634;&#3619;&#3619;&#3633;&#3585;&#3625;&#3634;%20UCS_H_C.pdf" TargetMode="External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3.emf"/><Relationship Id="rId5" Type="http://schemas.openxmlformats.org/officeDocument/2006/relationships/image" Target="../media/image30.emf"/><Relationship Id="rId15" Type="http://schemas.openxmlformats.org/officeDocument/2006/relationships/image" Target="../media/image35.e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2.emf"/><Relationship Id="rId14" Type="http://schemas.openxmlformats.org/officeDocument/2006/relationships/package" Target="../embeddings/Microsoft_PowerPoint_Presentation5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laim.nhso.go.th/cr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4DABD80-BB68-47F0-AB64-DCE051CA463D}"/>
              </a:ext>
            </a:extLst>
          </p:cNvPr>
          <p:cNvSpPr txBox="1">
            <a:spLocks/>
          </p:cNvSpPr>
          <p:nvPr/>
        </p:nvSpPr>
        <p:spPr>
          <a:xfrm>
            <a:off x="2110154" y="1715812"/>
            <a:ext cx="8328074" cy="2546700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การจ่ายชดเชยค่าบริการสาธารณสุข</a:t>
            </a:r>
          </a:p>
          <a:p>
            <a:pPr algn="ctr">
              <a:lnSpc>
                <a:spcPct val="115000"/>
              </a:lnSpc>
            </a:pPr>
            <a:r>
              <a:rPr lang="th-TH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กรณีโรคติดเชื้อไวรัสโคโรนา </a:t>
            </a:r>
            <a:r>
              <a:rPr lang="en-US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</a:p>
          <a:p>
            <a:pPr algn="ctr">
              <a:lnSpc>
                <a:spcPct val="115000"/>
              </a:lnSpc>
            </a:pP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ข้อมูลการจ่าย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9</a:t>
            </a:r>
            <a:r>
              <a:rPr lang="th-TH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เมษายน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2563 –27 </a:t>
            </a:r>
            <a:r>
              <a:rPr lang="th-TH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มิถุนายน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2564)</a:t>
            </a:r>
          </a:p>
        </p:txBody>
      </p:sp>
    </p:spTree>
    <p:extLst>
      <p:ext uri="{BB962C8B-B14F-4D97-AF65-F5344CB8AC3E}">
        <p14:creationId xmlns:p14="http://schemas.microsoft.com/office/powerpoint/2010/main" val="3996901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587987-FBCD-4BD1-928B-AE1E173DEC2F}"/>
              </a:ext>
            </a:extLst>
          </p:cNvPr>
          <p:cNvSpPr txBox="1">
            <a:spLocks/>
          </p:cNvSpPr>
          <p:nvPr/>
        </p:nvSpPr>
        <p:spPr>
          <a:xfrm>
            <a:off x="0" y="105606"/>
            <a:ext cx="12192000" cy="1344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ข้อมูลการจ่ายชดเชยค่าบริการสาธารณสุข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กรณีโรคติดเชื้อไวรัสโคโรนา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เขต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แยกรายจังหวัด  ข้อมูล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9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เมษายน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2563 –27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มิถุนายน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</a:t>
            </a:r>
          </a:p>
          <a:p>
            <a:pPr algn="ctr">
              <a:lnSpc>
                <a:spcPct val="115000"/>
              </a:lnSpc>
            </a:pPr>
            <a:endParaRPr lang="th-TH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93B1E-49D3-4451-B632-6274A400CEA0}"/>
              </a:ext>
            </a:extLst>
          </p:cNvPr>
          <p:cNvSpPr txBox="1"/>
          <p:nvPr/>
        </p:nvSpPr>
        <p:spPr>
          <a:xfrm>
            <a:off x="172019" y="5820837"/>
            <a:ext cx="2558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33CC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รายละเอียด รายหน่วยบริการ </a:t>
            </a:r>
            <a:r>
              <a:rPr lang="en-US" sz="2000" b="1" dirty="0">
                <a:solidFill>
                  <a:srgbClr val="0033CC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sym typeface="Wingdings" panose="05000000000000000000" pitchFamily="2" charset="2"/>
              </a:rPr>
              <a:t></a:t>
            </a:r>
            <a:endParaRPr lang="en-US" sz="2000" dirty="0">
              <a:solidFill>
                <a:srgbClr val="0033CC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4A3956E-E864-40CE-9397-4DD2E804A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875" y="5324860"/>
            <a:ext cx="266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0202795E-1EC9-4CD8-840B-82709DDF6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802" y="5685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426F934F-20CD-4143-8DA7-F0B41C30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6044" y="5611210"/>
            <a:ext cx="184714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C8B342-BAB7-42F1-B829-005E313DE93D}"/>
              </a:ext>
            </a:extLst>
          </p:cNvPr>
          <p:cNvSpPr txBox="1"/>
          <p:nvPr/>
        </p:nvSpPr>
        <p:spPr>
          <a:xfrm>
            <a:off x="689418" y="6356350"/>
            <a:ext cx="995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ที่มา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: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hlinkClick r:id="rId2"/>
              </a:rPr>
              <a:t>https://claim.nhso.go.th/cr/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ข้อมูล  ณ วันที่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27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มิถุนายน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256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endParaRPr lang="en-US" sz="1200" b="1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A537E-E552-4093-956A-84CBACEF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2" y="1879221"/>
            <a:ext cx="11700026" cy="277472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B9234C6F-2C9C-497C-81B5-8C8BA0F64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92" y="41975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7E8539D-8221-4541-8E69-8A0BD474F1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483990"/>
              </p:ext>
            </p:extLst>
          </p:nvPr>
        </p:nvGraphicFramePr>
        <p:xfrm>
          <a:off x="10664417" y="4773050"/>
          <a:ext cx="1439749" cy="93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73941" imgH="632997" progId="Excel.Sheet.12">
                  <p:embed/>
                </p:oleObj>
              </mc:Choice>
              <mc:Fallback>
                <p:oleObj name="Worksheet" showAsIcon="1" r:id="rId4" imgW="973941" imgH="632997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4417" y="4773050"/>
                        <a:ext cx="1439749" cy="9316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id="{92565D2D-BEA1-4F96-B9FA-B06BCB29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667" y="50282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DE80A8E7-E53D-4FA8-A1D6-34DBE8A5D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112" y="5129269"/>
            <a:ext cx="200186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A5F5CF6-210B-484A-BE9D-4CD5E3264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648694"/>
              </p:ext>
            </p:extLst>
          </p:nvPr>
        </p:nvGraphicFramePr>
        <p:xfrm>
          <a:off x="4588427" y="5360084"/>
          <a:ext cx="1595235" cy="1032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73941" imgH="632997" progId="Excel.Sheet.12">
                  <p:embed/>
                </p:oleObj>
              </mc:Choice>
              <mc:Fallback>
                <p:oleObj name="Worksheet" showAsIcon="1" r:id="rId6" imgW="973941" imgH="632997" progId="Excel.Shee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8427" y="5360084"/>
                        <a:ext cx="1595235" cy="1032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8">
            <a:extLst>
              <a:ext uri="{FF2B5EF4-FFF2-40B4-BE49-F238E27FC236}">
                <a16:creationId xmlns:a16="http://schemas.microsoft.com/office/drawing/2014/main" id="{83FCDF04-248D-4E30-9A6E-3CE5DCC80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584" y="5042530"/>
            <a:ext cx="191881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3C5998D-719E-4015-B099-EB7B90F8B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253882"/>
              </p:ext>
            </p:extLst>
          </p:nvPr>
        </p:nvGraphicFramePr>
        <p:xfrm>
          <a:off x="6571192" y="5378874"/>
          <a:ext cx="1529054" cy="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8" imgW="973941" imgH="632997" progId="Excel.Sheet.12">
                  <p:embed/>
                </p:oleObj>
              </mc:Choice>
              <mc:Fallback>
                <p:oleObj name="Worksheet" showAsIcon="1" r:id="rId8" imgW="973941" imgH="632997" progId="Excel.Sheet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1192" y="5378874"/>
                        <a:ext cx="1529054" cy="989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0">
            <a:extLst>
              <a:ext uri="{FF2B5EF4-FFF2-40B4-BE49-F238E27FC236}">
                <a16:creationId xmlns:a16="http://schemas.microsoft.com/office/drawing/2014/main" id="{95A554CB-7599-49CF-A32E-004D7B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9375" y="5070546"/>
            <a:ext cx="177785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C5FCDAE6-B1B1-4E92-9D60-9AA0E131F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184283"/>
              </p:ext>
            </p:extLst>
          </p:nvPr>
        </p:nvGraphicFramePr>
        <p:xfrm>
          <a:off x="8719527" y="5403843"/>
          <a:ext cx="1451876" cy="939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0" imgW="973941" imgH="632997" progId="Excel.Sheet.12">
                  <p:embed/>
                </p:oleObj>
              </mc:Choice>
              <mc:Fallback>
                <p:oleObj name="Worksheet" showAsIcon="1" r:id="rId10" imgW="973941" imgH="632997" progId="Excel.Sheet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9527" y="5403843"/>
                        <a:ext cx="1451876" cy="939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E87AAD4D-CF25-482F-A642-7AE9A59CC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227" y="5424466"/>
            <a:ext cx="173636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9A46583-844D-484B-9B3A-56623AFE42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795551"/>
              </p:ext>
            </p:extLst>
          </p:nvPr>
        </p:nvGraphicFramePr>
        <p:xfrm>
          <a:off x="2817227" y="5424466"/>
          <a:ext cx="1383669" cy="89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2" imgW="973941" imgH="632997" progId="Excel.Sheet.12">
                  <p:embed/>
                </p:oleObj>
              </mc:Choice>
              <mc:Fallback>
                <p:oleObj name="Worksheet" showAsIcon="1" r:id="rId12" imgW="973941" imgH="632997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227" y="5424466"/>
                        <a:ext cx="1383669" cy="895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284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587987-FBCD-4BD1-928B-AE1E173DEC2F}"/>
              </a:ext>
            </a:extLst>
          </p:cNvPr>
          <p:cNvSpPr txBox="1">
            <a:spLocks/>
          </p:cNvSpPr>
          <p:nvPr/>
        </p:nvSpPr>
        <p:spPr>
          <a:xfrm>
            <a:off x="0" y="124906"/>
            <a:ext cx="12192000" cy="891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en-US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15 </a:t>
            </a:r>
            <a:r>
              <a:rPr lang="th-TH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อันดับจำนวนเงินที่ได้รับการจ่ายชดเชยค่าบริการกรณีโรคติดเชื้อไวรัสโค</a:t>
            </a:r>
            <a:r>
              <a:rPr lang="th-TH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โร</a:t>
            </a:r>
            <a:r>
              <a:rPr lang="th-TH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นา </a:t>
            </a:r>
            <a:r>
              <a:rPr lang="en-US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  <a:r>
              <a:rPr lang="th-TH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th-TH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</a:t>
            </a:r>
            <a:r>
              <a:rPr lang="en-US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th-TH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เมษายน </a:t>
            </a:r>
            <a:r>
              <a:rPr lang="en-US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2563 – 27 </a:t>
            </a:r>
            <a:r>
              <a:rPr lang="th-TH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มิถุนายน </a:t>
            </a:r>
            <a:r>
              <a:rPr lang="en-US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</a:t>
            </a:r>
          </a:p>
          <a:p>
            <a:pPr algn="ctr">
              <a:lnSpc>
                <a:spcPct val="115000"/>
              </a:lnSpc>
            </a:pPr>
            <a:endParaRPr lang="en-US" sz="28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8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7B83EBE-B3C4-4064-87FF-D707B10A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667" y="56359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0202795E-1EC9-4CD8-840B-82709DDF6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802" y="5685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426F934F-20CD-4143-8DA7-F0B41C30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6044" y="5611210"/>
            <a:ext cx="184714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ADE76-C3B2-4C87-B920-B71B0234618E}"/>
              </a:ext>
            </a:extLst>
          </p:cNvPr>
          <p:cNvSpPr txBox="1"/>
          <p:nvPr/>
        </p:nvSpPr>
        <p:spPr>
          <a:xfrm>
            <a:off x="689418" y="6356350"/>
            <a:ext cx="995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ที่มา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: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hlinkClick r:id="rId2"/>
              </a:rPr>
              <a:t>https://claim.nhso.go.th/cr/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ข้อมูล  ณ วันที่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27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มิถุนายน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256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endParaRPr lang="en-US" sz="1200" b="1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51D1E-AA2C-4446-AEED-41D45FFE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0" y="1065423"/>
            <a:ext cx="11793940" cy="52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44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78A01D-66DD-42F8-8252-FFED8C879C05}"/>
              </a:ext>
            </a:extLst>
          </p:cNvPr>
          <p:cNvSpPr txBox="1">
            <a:spLocks/>
          </p:cNvSpPr>
          <p:nvPr/>
        </p:nvSpPr>
        <p:spPr>
          <a:xfrm>
            <a:off x="0" y="105606"/>
            <a:ext cx="12192000" cy="1344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การบันทึกข้อมูลเบิกจ่ายชดเชยค่าบริการสาธารณสุข ผ่านโปรแกรม </a:t>
            </a:r>
            <a:r>
              <a:rPr lang="en-US" sz="36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eclaim</a:t>
            </a:r>
            <a:endParaRPr lang="th-TH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กรณีโรคติดเชื้อไวรัสโค</a:t>
            </a:r>
            <a:r>
              <a:rPr lang="th-TH" sz="36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โร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นา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2000" dirty="0"/>
          </a:p>
          <a:p>
            <a:pPr algn="ctr">
              <a:lnSpc>
                <a:spcPct val="115000"/>
              </a:lnSpc>
            </a:pPr>
            <a:endParaRPr lang="en-US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BEA083D-ACF2-4828-97E6-10FFE3CB19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1535"/>
              </p:ext>
            </p:extLst>
          </p:nvPr>
        </p:nvGraphicFramePr>
        <p:xfrm>
          <a:off x="4011194" y="1556235"/>
          <a:ext cx="1504950" cy="1269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570" imgH="771690" progId="AcroExch.Document.11">
                  <p:embed/>
                </p:oleObj>
              </mc:Choice>
              <mc:Fallback>
                <p:oleObj name="Acrobat Document" showAsIcon="1" r:id="rId2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11194" y="1556235"/>
                        <a:ext cx="1504950" cy="1269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E7B3F65D-5A3C-413B-81C1-5ECDC3A17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49" y="2720228"/>
            <a:ext cx="188856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F22F588-112B-4250-B0F6-63A4BA5D80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267010"/>
              </p:ext>
            </p:extLst>
          </p:nvPr>
        </p:nvGraphicFramePr>
        <p:xfrm>
          <a:off x="3333750" y="3289092"/>
          <a:ext cx="1677285" cy="1085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73941" imgH="632997" progId="AcroExch.Document.11">
                  <p:embed/>
                </p:oleObj>
              </mc:Choice>
              <mc:Fallback>
                <p:oleObj name="Acrobat Document" showAsIcon="1" r:id="rId4" imgW="973941" imgH="632997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0" y="3289092"/>
                        <a:ext cx="1677285" cy="1085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DC81C6D7-02D7-41D4-8B11-2457458D3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9604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4DA839-A729-4BA9-918E-475D2BDDD3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17217"/>
              </p:ext>
            </p:extLst>
          </p:nvPr>
        </p:nvGraphicFramePr>
        <p:xfrm>
          <a:off x="9196140" y="3361777"/>
          <a:ext cx="1371600" cy="88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73941" imgH="632997" progId="AcroExch.Document.11">
                  <p:embed/>
                </p:oleObj>
              </mc:Choice>
              <mc:Fallback>
                <p:oleObj name="Acrobat Document" showAsIcon="1" r:id="rId6" imgW="973941" imgH="632997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6140" y="3361777"/>
                        <a:ext cx="1371600" cy="887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D1E3D6C3-41C5-4EA8-AB9D-EF76F64BF73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420099" y="2951794"/>
            <a:ext cx="172122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882FCC1-41B8-4D33-B494-C6812587B3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531109"/>
              </p:ext>
            </p:extLst>
          </p:nvPr>
        </p:nvGraphicFramePr>
        <p:xfrm>
          <a:off x="6687719" y="1673947"/>
          <a:ext cx="1559762" cy="1009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showAsIcon="1" r:id="rId8" imgW="973941" imgH="632997" progId="PowerPoint.Show.12">
                  <p:embed/>
                </p:oleObj>
              </mc:Choice>
              <mc:Fallback>
                <p:oleObj name="Presentation" showAsIcon="1" r:id="rId8" imgW="973941" imgH="632997" progId="PowerPoint.Show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7719" y="1673947"/>
                        <a:ext cx="1559762" cy="10092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8">
            <a:extLst>
              <a:ext uri="{FF2B5EF4-FFF2-40B4-BE49-F238E27FC236}">
                <a16:creationId xmlns:a16="http://schemas.microsoft.com/office/drawing/2014/main" id="{4D34FA15-F799-4BDC-BACF-02A3E8C2F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49" y="5219699"/>
            <a:ext cx="21754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33FC79EF-0E00-4F2F-9A57-D3D65453D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265107"/>
              </p:ext>
            </p:extLst>
          </p:nvPr>
        </p:nvGraphicFramePr>
        <p:xfrm>
          <a:off x="5229225" y="5219699"/>
          <a:ext cx="1733550" cy="112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0" imgW="973941" imgH="632997" progId="AcroExch.Document.11">
                  <p:embed/>
                </p:oleObj>
              </mc:Choice>
              <mc:Fallback>
                <p:oleObj name="Acrobat Document" showAsIcon="1" r:id="rId10" imgW="973941" imgH="632997" progId="AcroExch.Document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225" y="5219699"/>
                        <a:ext cx="1733550" cy="1121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D2C63027-1D78-497E-B52E-878D1FE3E02A}"/>
              </a:ext>
            </a:extLst>
          </p:cNvPr>
          <p:cNvSpPr txBox="1">
            <a:spLocks/>
          </p:cNvSpPr>
          <p:nvPr/>
        </p:nvSpPr>
        <p:spPr>
          <a:xfrm>
            <a:off x="482964" y="1740016"/>
            <a:ext cx="2599741" cy="48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การบันทึกข้อมูลเบิกตรวจคัดกรอง</a:t>
            </a:r>
            <a:endParaRPr lang="en-US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D344D8F-B711-4763-B794-CE07708CCAA8}"/>
              </a:ext>
            </a:extLst>
          </p:cNvPr>
          <p:cNvSpPr txBox="1">
            <a:spLocks/>
          </p:cNvSpPr>
          <p:nvPr/>
        </p:nvSpPr>
        <p:spPr>
          <a:xfrm>
            <a:off x="482963" y="3561442"/>
            <a:ext cx="2599741" cy="48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การบันทึกข้อมูลกรณีผู้ป่วย</a:t>
            </a:r>
            <a:endParaRPr lang="en-US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957D65-FACE-408A-88AE-ACE273AAF4F6}"/>
              </a:ext>
            </a:extLst>
          </p:cNvPr>
          <p:cNvSpPr txBox="1">
            <a:spLocks/>
          </p:cNvSpPr>
          <p:nvPr/>
        </p:nvSpPr>
        <p:spPr>
          <a:xfrm>
            <a:off x="482963" y="5435292"/>
            <a:ext cx="2850787" cy="48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การยืนยันตัวตน ขอ </a:t>
            </a:r>
            <a:r>
              <a:rPr lang="en-US" sz="20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Authen</a:t>
            </a:r>
            <a:r>
              <a:rPr lang="en-US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Code</a:t>
            </a: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CFE1C2B-210B-4DC9-8B30-E5FA197F0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356644"/>
              </p:ext>
            </p:extLst>
          </p:nvPr>
        </p:nvGraphicFramePr>
        <p:xfrm>
          <a:off x="7305557" y="3370221"/>
          <a:ext cx="1577546" cy="133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2" imgW="914570" imgH="771690" progId="AcroExch.Document.11">
                  <p:link updateAutomatic="1"/>
                </p:oleObj>
              </mc:Choice>
              <mc:Fallback>
                <p:oleObj name="Acrobat Document" showAsIcon="1" r:id="rId12" imgW="914570" imgH="771690" progId="AcroExch.Document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05557" y="3370221"/>
                        <a:ext cx="1577546" cy="1331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0"/>
            <a:extLst>
              <a:ext uri="{FF2B5EF4-FFF2-40B4-BE49-F238E27FC236}">
                <a16:creationId xmlns:a16="http://schemas.microsoft.com/office/drawing/2014/main" id="{9EC84979-7046-4069-A14F-EDCE3BFF1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446334"/>
              </p:ext>
            </p:extLst>
          </p:nvPr>
        </p:nvGraphicFramePr>
        <p:xfrm>
          <a:off x="5516144" y="3361777"/>
          <a:ext cx="1171575" cy="98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showAsIcon="1" r:id="rId14" imgW="914570" imgH="771690" progId="PowerPoint.Show.12">
                  <p:embed/>
                </p:oleObj>
              </mc:Choice>
              <mc:Fallback>
                <p:oleObj name="Presentation" showAsIcon="1" r:id="rId14" imgW="914570" imgH="77169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16144" y="3361777"/>
                        <a:ext cx="1171575" cy="988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63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หลอมรวมเครือข่า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01" y="2129808"/>
            <a:ext cx="7882597" cy="46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7581900" y="5772156"/>
            <a:ext cx="1600200" cy="1762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12118E-9EC9-4BEE-A9A9-52FC9F3D6D1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0545" y="628651"/>
            <a:ext cx="560155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6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738964-F8F2-4B26-8B96-7B166A8AF327}"/>
              </a:ext>
            </a:extLst>
          </p:cNvPr>
          <p:cNvSpPr txBox="1"/>
          <p:nvPr/>
        </p:nvSpPr>
        <p:spPr>
          <a:xfrm>
            <a:off x="251791" y="146122"/>
            <a:ext cx="1184744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i="0" dirty="0">
                <a:solidFill>
                  <a:srgbClr val="0033CC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แนวทางการขอรับค่าใช้จ่ายเพื่อบริการสาธารณสุข สำหรับกรณีโรคติดเชื้อไวรัสโคโรนา 2019 </a:t>
            </a:r>
          </a:p>
          <a:p>
            <a:pPr algn="ctr"/>
            <a:r>
              <a:rPr lang="th-TH" sz="3200" b="1" i="0" dirty="0">
                <a:solidFill>
                  <a:srgbClr val="0033CC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ในระบบหลักประกันสุขภาพแห่งชาติ ปี งบประมาณ พ.ศ. 2564</a:t>
            </a:r>
            <a:r>
              <a:rPr lang="th-TH" sz="3200" b="1" dirty="0">
                <a:solidFill>
                  <a:srgbClr val="0033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3200" b="1" i="0" dirty="0">
                <a:solidFill>
                  <a:srgbClr val="0033CC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(ฉบับแก้ไข)</a:t>
            </a:r>
            <a:endParaRPr lang="en-US" sz="3200" b="1" dirty="0">
              <a:solidFill>
                <a:srgbClr val="0033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FEAFE-406D-4A2E-A933-184D30DF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976" y="1251475"/>
            <a:ext cx="5659974" cy="408907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E1AB082-042D-498A-9F9E-B6FEC5A441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674396"/>
              </p:ext>
            </p:extLst>
          </p:nvPr>
        </p:nvGraphicFramePr>
        <p:xfrm>
          <a:off x="9339263" y="5340350"/>
          <a:ext cx="1263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570" imgH="771690" progId="AcroExch.Document.11">
                  <p:embed/>
                </p:oleObj>
              </mc:Choice>
              <mc:Fallback>
                <p:oleObj name="Acrobat Document" showAsIcon="1" r:id="rId3" imgW="914570" imgH="771690" progId="AcroExch.Document.1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E1AB082-042D-498A-9F9E-B6FEC5A441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9263" y="5340350"/>
                        <a:ext cx="126365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E48F90-3621-4212-A3D2-A03AA7FBB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38" y="1251476"/>
            <a:ext cx="5659974" cy="353154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457D5D4-EB08-4CD8-81E1-212022B4D1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012925"/>
              </p:ext>
            </p:extLst>
          </p:nvPr>
        </p:nvGraphicFramePr>
        <p:xfrm>
          <a:off x="1985963" y="5486400"/>
          <a:ext cx="1397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570" imgH="771690" progId="AcroExch.Document.11">
                  <p:embed/>
                </p:oleObj>
              </mc:Choice>
              <mc:Fallback>
                <p:oleObj name="Acrobat Document" showAsIcon="1" r:id="rId6" imgW="914570" imgH="771690" progId="AcroExch.Document.11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457D5D4-EB08-4CD8-81E1-212022B4D1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85963" y="5486400"/>
                        <a:ext cx="1397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849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4248-7A93-4389-8169-EC61714D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A939F-A07C-461A-81FF-B6D05F4F1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84798"/>
            <a:ext cx="11851375" cy="67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0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7D2A-E84B-4E28-84F6-3C5AF7DF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47F0B-D237-4960-B7AB-B849EDBBF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5" y="182368"/>
            <a:ext cx="11623430" cy="5970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9DEEB-7252-4822-838E-132FAAC1DC3C}"/>
              </a:ext>
            </a:extLst>
          </p:cNvPr>
          <p:cNvSpPr txBox="1"/>
          <p:nvPr/>
        </p:nvSpPr>
        <p:spPr>
          <a:xfrm>
            <a:off x="478301" y="261610"/>
            <a:ext cx="110150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แจ้งแนวทางปฏิบัติเพิ่มเติม</a:t>
            </a:r>
            <a:endParaRPr lang="en-US" sz="4400" b="1" dirty="0"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5608D51-85AE-4951-A3E9-27CA6AEB2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672804"/>
              </p:ext>
            </p:extLst>
          </p:nvPr>
        </p:nvGraphicFramePr>
        <p:xfrm>
          <a:off x="10968110" y="1289945"/>
          <a:ext cx="1050388" cy="88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570" imgH="771690" progId="AcroExch.Document.11">
                  <p:embed/>
                </p:oleObj>
              </mc:Choice>
              <mc:Fallback>
                <p:oleObj name="Acrobat Document" showAsIcon="1" r:id="rId3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68110" y="1289945"/>
                        <a:ext cx="1050388" cy="886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683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587B2B-D353-4F10-A170-F024B1876E80}"/>
              </a:ext>
            </a:extLst>
          </p:cNvPr>
          <p:cNvSpPr txBox="1"/>
          <p:nvPr/>
        </p:nvSpPr>
        <p:spPr>
          <a:xfrm>
            <a:off x="478301" y="261610"/>
            <a:ext cx="110150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แจ้งแนวทางปฏิบัติเพิ่มเติม</a:t>
            </a:r>
            <a:endParaRPr lang="en-US" sz="4400" b="1" dirty="0"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40BD0-A78D-469B-BAB4-D7791C1D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33" y="892391"/>
            <a:ext cx="11157733" cy="415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5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587B2B-D353-4F10-A170-F024B1876E80}"/>
              </a:ext>
            </a:extLst>
          </p:cNvPr>
          <p:cNvSpPr txBox="1"/>
          <p:nvPr/>
        </p:nvSpPr>
        <p:spPr>
          <a:xfrm>
            <a:off x="478301" y="261610"/>
            <a:ext cx="110150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แจ้งแนวทางปฏิบัติเพิ่มเติม</a:t>
            </a:r>
            <a:endParaRPr lang="en-US" sz="4400" b="1" dirty="0"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BD785D-FCE1-4C16-9E47-1F5037F9DD9A}"/>
              </a:ext>
            </a:extLst>
          </p:cNvPr>
          <p:cNvSpPr txBox="1">
            <a:spLocks/>
          </p:cNvSpPr>
          <p:nvPr/>
        </p:nvSpPr>
        <p:spPr>
          <a:xfrm>
            <a:off x="478301" y="1031051"/>
            <a:ext cx="11395335" cy="910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ประกาศปรับอัตราการจ่าย ตรวจหาเชื้อไวรัส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Anitigen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87F43-297C-4563-ACCC-9870EA6A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30941"/>
            <a:ext cx="6399706" cy="384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9FA8A-7579-4E89-A48D-25290D4D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49" y="5215631"/>
            <a:ext cx="7648016" cy="1312719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0834EF3-BAF6-43DD-A8C5-D8C3D07D8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013023"/>
              </p:ext>
            </p:extLst>
          </p:nvPr>
        </p:nvGraphicFramePr>
        <p:xfrm>
          <a:off x="9375228" y="2114811"/>
          <a:ext cx="1530337" cy="1291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570" imgH="771690" progId="AcroExch.Document.11">
                  <p:embed/>
                </p:oleObj>
              </mc:Choice>
              <mc:Fallback>
                <p:oleObj name="Acrobat Document" showAsIcon="1" r:id="rId4" imgW="914570" imgH="771690" progId="AcroExch.Document.1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B860260-499A-4F82-B387-3D2DFC7F08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75228" y="2114811"/>
                        <a:ext cx="1530337" cy="1291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864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466084" y="102083"/>
            <a:ext cx="1101500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แจ้งแนวทางปฏิบัติเพิ่มเติม</a:t>
            </a:r>
            <a:endParaRPr lang="en-US" sz="3600" b="1" dirty="0"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9AB85F-CE24-4DCC-9BEC-8F2190D7F656}"/>
              </a:ext>
            </a:extLst>
          </p:cNvPr>
          <p:cNvSpPr txBox="1">
            <a:spLocks/>
          </p:cNvSpPr>
          <p:nvPr/>
        </p:nvSpPr>
        <p:spPr>
          <a:xfrm>
            <a:off x="398332" y="756980"/>
            <a:ext cx="11395335" cy="910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เงินจ่ายช่วยเหลือเบื้องต้น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กรณีประชาชนไทยทุกคนได้รับความเสียหายจากการรับวัคซีน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7C3CCA-DDB8-44A0-B38B-E0FC91B299CD}"/>
              </a:ext>
            </a:extLst>
          </p:cNvPr>
          <p:cNvSpPr txBox="1">
            <a:spLocks/>
          </p:cNvSpPr>
          <p:nvPr/>
        </p:nvSpPr>
        <p:spPr>
          <a:xfrm>
            <a:off x="398332" y="1337747"/>
            <a:ext cx="115773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บริการรักษากรณี ที่เข้าเกณฑ์ </a:t>
            </a:r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Isolation,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Isolation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th-TH" sz="1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กรณีผู้ป่วยสิทธิ </a:t>
            </a:r>
            <a:r>
              <a:rPr lang="en-US" sz="1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 </a:t>
            </a:r>
            <a:r>
              <a:rPr lang="th-TH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ผู้ป่วยที่ติดเชื้อ และแพทย์มีดุลยพินิจให้รักษายังที่พักอาศัยภายใต้การดูแลของหน่วยบริการ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4F4A89F-2BB2-4656-B8E9-23D78C8B8E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989"/>
              </p:ext>
            </p:extLst>
          </p:nvPr>
        </p:nvGraphicFramePr>
        <p:xfrm>
          <a:off x="10135690" y="1484587"/>
          <a:ext cx="801441" cy="616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570" imgH="771690" progId="AcroExch.Document.11">
                  <p:embed/>
                </p:oleObj>
              </mc:Choice>
              <mc:Fallback>
                <p:oleObj name="Acrobat Document" showAsIcon="1" r:id="rId2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35690" y="1484587"/>
                        <a:ext cx="801441" cy="616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D7ACA5C-ABE9-499D-B706-43BE46C914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767651"/>
              </p:ext>
            </p:extLst>
          </p:nvPr>
        </p:nvGraphicFramePr>
        <p:xfrm>
          <a:off x="10937131" y="1457048"/>
          <a:ext cx="731141" cy="61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570" imgH="771690" progId="AcroExch.Document.11">
                  <p:embed/>
                </p:oleObj>
              </mc:Choice>
              <mc:Fallback>
                <p:oleObj name="Acrobat Document" showAsIcon="1" r:id="rId4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7131" y="1457048"/>
                        <a:ext cx="731141" cy="61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4283FE3-C67B-4AA2-98E3-4581ADCBC0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910110"/>
              </p:ext>
            </p:extLst>
          </p:nvPr>
        </p:nvGraphicFramePr>
        <p:xfrm>
          <a:off x="10962312" y="424010"/>
          <a:ext cx="1037550" cy="78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570" imgH="771690" progId="AcroExch.Document.11">
                  <p:embed/>
                </p:oleObj>
              </mc:Choice>
              <mc:Fallback>
                <p:oleObj name="Acrobat Document" showAsIcon="1" r:id="rId6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62312" y="424010"/>
                        <a:ext cx="1037550" cy="788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EDE39EC-19B2-492F-B651-F6565DDCB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900" y="2448740"/>
            <a:ext cx="7833370" cy="43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32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478301" y="261610"/>
            <a:ext cx="110150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แจ้งแนวทางปฏิบัติเพิ่มเติม</a:t>
            </a:r>
            <a:endParaRPr lang="en-US" sz="4400" b="1" dirty="0"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519FFB-409D-4038-B8DF-DE3EA9B8B1E6}"/>
              </a:ext>
            </a:extLst>
          </p:cNvPr>
          <p:cNvSpPr txBox="1">
            <a:spLocks/>
          </p:cNvSpPr>
          <p:nvPr/>
        </p:nvSpPr>
        <p:spPr>
          <a:xfrm>
            <a:off x="492571" y="646330"/>
            <a:ext cx="112068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ซักซ้อมกรณีค่ารถรับส่ง รับ</a:t>
            </a:r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 </a:t>
            </a:r>
            <a:r>
              <a:rPr lang="th-TH" sz="2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กรณีผู้ป่วยสิทธิ </a:t>
            </a:r>
            <a:r>
              <a:rPr lang="en-US" sz="2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 </a:t>
            </a:r>
            <a:r>
              <a:rPr lang="th-TH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ผู้ป่วยที่ติดเชื้อ 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6C42FC-713D-43A3-8AD2-A82AB4FE9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08136"/>
              </p:ext>
            </p:extLst>
          </p:nvPr>
        </p:nvGraphicFramePr>
        <p:xfrm>
          <a:off x="9004851" y="868774"/>
          <a:ext cx="1040148" cy="87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570" imgH="771690" progId="AcroExch.Document.11">
                  <p:embed/>
                </p:oleObj>
              </mc:Choice>
              <mc:Fallback>
                <p:oleObj name="Acrobat Document" showAsIcon="1" r:id="rId2" imgW="914570" imgH="771690" progId="AcroExch.Document.1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6C42FC-713D-43A3-8AD2-A82AB4FE9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04851" y="868774"/>
                        <a:ext cx="1040148" cy="87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C5EBEC3-91AB-415B-9344-80AD7798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21" y="1468524"/>
            <a:ext cx="8756402" cy="38352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4E8B416-CADA-4DF1-B641-FD19F8B26ED4}"/>
              </a:ext>
            </a:extLst>
          </p:cNvPr>
          <p:cNvSpPr txBox="1">
            <a:spLocks/>
          </p:cNvSpPr>
          <p:nvPr/>
        </p:nvSpPr>
        <p:spPr>
          <a:xfrm>
            <a:off x="492571" y="4722690"/>
            <a:ext cx="11713699" cy="187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ค่าบริการฉีดวัคซีน  สำหรับคนไทยทุกสิทธิ </a:t>
            </a:r>
          </a:p>
          <a:p>
            <a:r>
              <a:rPr lang="th-TH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09A50-9856-4300-BF8A-9EAB81098E3F}"/>
              </a:ext>
            </a:extLst>
          </p:cNvPr>
          <p:cNvSpPr txBox="1"/>
          <p:nvPr/>
        </p:nvSpPr>
        <p:spPr>
          <a:xfrm>
            <a:off x="1209821" y="5688450"/>
            <a:ext cx="6105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กำลังดำเนินการ รายละเอียดเงื่อนไขหลักเกณฑ์ วิธีการจ่าย</a:t>
            </a:r>
            <a:endParaRPr lang="en-US" sz="2800" b="1" dirty="0">
              <a:solidFill>
                <a:srgbClr val="FF0000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472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2B2A4-EDAC-461C-A205-96A4D2DC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pPr/>
              <a:t>9</a:t>
            </a:fld>
            <a:endParaRPr lang="th-TH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856F2A-57C6-426F-8B42-F6CE761A5B26}"/>
              </a:ext>
            </a:extLst>
          </p:cNvPr>
          <p:cNvSpPr txBox="1">
            <a:spLocks/>
          </p:cNvSpPr>
          <p:nvPr/>
        </p:nvSpPr>
        <p:spPr>
          <a:xfrm>
            <a:off x="0" y="132318"/>
            <a:ext cx="12192000" cy="11918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ข้อมูลการจ่ายชดเชยค่าบริการสาธารณสุข</a:t>
            </a:r>
            <a:r>
              <a:rPr lang="en-US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กรณีโรคติดเชื้อไวรัสโคโรนา </a:t>
            </a:r>
            <a:r>
              <a:rPr lang="en-US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แยกรายเขต</a:t>
            </a:r>
          </a:p>
          <a:p>
            <a:pPr algn="ctr">
              <a:lnSpc>
                <a:spcPct val="115000"/>
              </a:lnSpc>
            </a:pPr>
            <a:r>
              <a:rPr lang="th-TH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</a:t>
            </a:r>
            <a:r>
              <a:rPr lang="en-US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th-TH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เมษายน </a:t>
            </a:r>
            <a:r>
              <a:rPr lang="en-US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2563 – 27 </a:t>
            </a:r>
            <a:r>
              <a:rPr lang="th-TH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มิถุนายน </a:t>
            </a:r>
            <a:r>
              <a:rPr lang="en-US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70B95-F7E4-4E6F-A2ED-93985DDCB7CB}"/>
              </a:ext>
            </a:extLst>
          </p:cNvPr>
          <p:cNvSpPr txBox="1"/>
          <p:nvPr/>
        </p:nvSpPr>
        <p:spPr>
          <a:xfrm>
            <a:off x="689418" y="6356350"/>
            <a:ext cx="995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ที่มา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: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hlinkClick r:id="rId2"/>
              </a:rPr>
              <a:t>https://claim.nhso.go.th/cr/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ข้อมูล  ณ วันที่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27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มิถุนายน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256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endParaRPr lang="en-US" sz="1200" b="1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538E33-DF6E-4E3E-A3E9-29854397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914400"/>
            <a:ext cx="1183093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1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16279</TotalTime>
  <Words>367</Words>
  <Application>Microsoft Office PowerPoint</Application>
  <PresentationFormat>Widescreen</PresentationFormat>
  <Paragraphs>36</Paragraphs>
  <Slides>13</Slides>
  <Notes>0</Notes>
  <HiddenSlides>0</HiddenSlides>
  <MMClips>0</MMClips>
  <ScaleCrop>false</ScaleCrop>
  <HeadingPairs>
    <vt:vector size="10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TH SarabunPSK</vt:lpstr>
      <vt:lpstr>Calibri</vt:lpstr>
      <vt:lpstr>Arial</vt:lpstr>
      <vt:lpstr>TH Sarabun New</vt:lpstr>
      <vt:lpstr>Tahoma</vt:lpstr>
      <vt:lpstr>Calibri Light</vt:lpstr>
      <vt:lpstr>Office Theme</vt:lpstr>
      <vt:lpstr>file:///D:\@@NATAYA@@\@@2564@@\@@COVID@@\Home%20community%20isolation\e-Claim_COVID_25640629%20-การรักษา%20UCS_H_C.pdf</vt:lpstr>
      <vt:lpstr>Acrobat Document</vt:lpstr>
      <vt:lpstr>Presentation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nhso 132</dc:creator>
  <cp:lastModifiedBy>nhso 133</cp:lastModifiedBy>
  <cp:revision>181</cp:revision>
  <dcterms:created xsi:type="dcterms:W3CDTF">2020-10-30T05:32:36Z</dcterms:created>
  <dcterms:modified xsi:type="dcterms:W3CDTF">2021-07-09T08:22:02Z</dcterms:modified>
</cp:coreProperties>
</file>